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39"/>
  </p:notesMasterIdLst>
  <p:sldIdLst>
    <p:sldId id="281" r:id="rId6"/>
    <p:sldId id="261" r:id="rId7"/>
    <p:sldId id="284" r:id="rId8"/>
    <p:sldId id="307" r:id="rId9"/>
    <p:sldId id="308" r:id="rId10"/>
    <p:sldId id="265" r:id="rId11"/>
    <p:sldId id="317" r:id="rId12"/>
    <p:sldId id="316" r:id="rId13"/>
    <p:sldId id="318" r:id="rId14"/>
    <p:sldId id="287" r:id="rId15"/>
    <p:sldId id="266" r:id="rId16"/>
    <p:sldId id="263" r:id="rId17"/>
    <p:sldId id="309" r:id="rId18"/>
    <p:sldId id="311" r:id="rId19"/>
    <p:sldId id="312" r:id="rId20"/>
    <p:sldId id="313" r:id="rId21"/>
    <p:sldId id="314" r:id="rId22"/>
    <p:sldId id="315" r:id="rId23"/>
    <p:sldId id="296" r:id="rId24"/>
    <p:sldId id="319" r:id="rId25"/>
    <p:sldId id="298" r:id="rId26"/>
    <p:sldId id="268" r:id="rId27"/>
    <p:sldId id="320" r:id="rId28"/>
    <p:sldId id="293" r:id="rId29"/>
    <p:sldId id="295" r:id="rId30"/>
    <p:sldId id="302" r:id="rId31"/>
    <p:sldId id="306" r:id="rId32"/>
    <p:sldId id="305" r:id="rId33"/>
    <p:sldId id="300" r:id="rId34"/>
    <p:sldId id="304" r:id="rId35"/>
    <p:sldId id="303" r:id="rId36"/>
    <p:sldId id="276" r:id="rId37"/>
    <p:sldId id="27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280" autoAdjust="0"/>
  </p:normalViewPr>
  <p:slideViewPr>
    <p:cSldViewPr snapToGrid="0">
      <p:cViewPr varScale="1">
        <p:scale>
          <a:sx n="65" d="100"/>
          <a:sy n="65" d="100"/>
        </p:scale>
        <p:origin x="696" y="60"/>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Rohan\CGU\Fall%202016\Software%20Development\BitBucket\software_development_cgu\Gila_Breath_Camp\Documents\0_Iteration_PlanningPoker.xlsx.xlsx.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a:t>
            </a:r>
            <a:r>
              <a:rPr lang="en-US" baseline="0"/>
              <a:t> Chart</a:t>
            </a:r>
          </a:p>
          <a:p>
            <a:pPr>
              <a:defRPr/>
            </a:pP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13648293963254E-2"/>
          <c:y val="0.24126582278481015"/>
          <c:w val="0.86683814523184599"/>
          <c:h val="0.57698993322037273"/>
        </c:manualLayout>
      </c:layout>
      <c:lineChart>
        <c:grouping val="standard"/>
        <c:varyColors val="0"/>
        <c:ser>
          <c:idx val="0"/>
          <c:order val="0"/>
          <c:tx>
            <c:v>Actual</c:v>
          </c:tx>
          <c:spPr>
            <a:ln w="28575" cap="rnd">
              <a:solidFill>
                <a:srgbClr val="00B050"/>
              </a:solidFill>
              <a:round/>
            </a:ln>
            <a:effectLst/>
          </c:spPr>
          <c:marker>
            <c:symbol val="circle"/>
            <c:size val="5"/>
            <c:spPr>
              <a:solidFill>
                <a:schemeClr val="accent1"/>
              </a:solidFill>
              <a:ln w="9525">
                <a:solidFill>
                  <a:srgbClr val="00B050"/>
                </a:solidFill>
              </a:ln>
              <a:effectLst/>
            </c:spPr>
          </c:marker>
          <c:val>
            <c:numRef>
              <c:f>Calendar!$K$2:$K$32</c:f>
              <c:numCache>
                <c:formatCode>General</c:formatCode>
                <c:ptCount val="31"/>
                <c:pt idx="0">
                  <c:v>29.875</c:v>
                </c:pt>
                <c:pt idx="1">
                  <c:v>28.75</c:v>
                </c:pt>
                <c:pt idx="2">
                  <c:v>28.5</c:v>
                </c:pt>
                <c:pt idx="3">
                  <c:v>28.375</c:v>
                </c:pt>
                <c:pt idx="4">
                  <c:v>28.375</c:v>
                </c:pt>
                <c:pt idx="5">
                  <c:v>28.125</c:v>
                </c:pt>
                <c:pt idx="6">
                  <c:v>27.875</c:v>
                </c:pt>
                <c:pt idx="7">
                  <c:v>26.75</c:v>
                </c:pt>
                <c:pt idx="8">
                  <c:v>25.5</c:v>
                </c:pt>
                <c:pt idx="9">
                  <c:v>24.125</c:v>
                </c:pt>
                <c:pt idx="10">
                  <c:v>23.875</c:v>
                </c:pt>
                <c:pt idx="11">
                  <c:v>22.75</c:v>
                </c:pt>
                <c:pt idx="12">
                  <c:v>21</c:v>
                </c:pt>
                <c:pt idx="13">
                  <c:v>19.25</c:v>
                </c:pt>
                <c:pt idx="14">
                  <c:v>18.375</c:v>
                </c:pt>
                <c:pt idx="15">
                  <c:v>16.25</c:v>
                </c:pt>
                <c:pt idx="16">
                  <c:v>14.875</c:v>
                </c:pt>
                <c:pt idx="17">
                  <c:v>14.625</c:v>
                </c:pt>
                <c:pt idx="18">
                  <c:v>13.5</c:v>
                </c:pt>
                <c:pt idx="19">
                  <c:v>13.5</c:v>
                </c:pt>
                <c:pt idx="20">
                  <c:v>12.5</c:v>
                </c:pt>
                <c:pt idx="21">
                  <c:v>11.5</c:v>
                </c:pt>
                <c:pt idx="22">
                  <c:v>10.375</c:v>
                </c:pt>
                <c:pt idx="23">
                  <c:v>8.75</c:v>
                </c:pt>
                <c:pt idx="24">
                  <c:v>8.125</c:v>
                </c:pt>
                <c:pt idx="25">
                  <c:v>7</c:v>
                </c:pt>
                <c:pt idx="26">
                  <c:v>5.5</c:v>
                </c:pt>
                <c:pt idx="27">
                  <c:v>3.875</c:v>
                </c:pt>
                <c:pt idx="28">
                  <c:v>3.375</c:v>
                </c:pt>
                <c:pt idx="29">
                  <c:v>1.375</c:v>
                </c:pt>
                <c:pt idx="30">
                  <c:v>0</c:v>
                </c:pt>
              </c:numCache>
            </c:numRef>
          </c:val>
          <c:smooth val="0"/>
          <c:extLst>
            <c:ext xmlns:c16="http://schemas.microsoft.com/office/drawing/2014/chart" uri="{C3380CC4-5D6E-409C-BE32-E72D297353CC}">
              <c16:uniqueId val="{00000000-F666-4A65-98EF-7D0206CD29B9}"/>
            </c:ext>
          </c:extLst>
        </c:ser>
        <c:dLbls>
          <c:showLegendKey val="0"/>
          <c:showVal val="0"/>
          <c:showCatName val="0"/>
          <c:showSerName val="0"/>
          <c:showPercent val="0"/>
          <c:showBubbleSize val="0"/>
        </c:dLbls>
        <c:marker val="1"/>
        <c:smooth val="0"/>
        <c:axId val="462369440"/>
        <c:axId val="462363536"/>
      </c:lineChart>
      <c:lineChart>
        <c:grouping val="standard"/>
        <c:varyColors val="0"/>
        <c:ser>
          <c:idx val="1"/>
          <c:order val="1"/>
          <c:tx>
            <c:v>Expected</c:v>
          </c:tx>
          <c:spPr>
            <a:ln w="28575" cap="rnd">
              <a:solidFill>
                <a:srgbClr val="FF0000"/>
              </a:solidFill>
              <a:round/>
            </a:ln>
            <a:effectLst/>
          </c:spPr>
          <c:marker>
            <c:symbol val="circle"/>
            <c:size val="5"/>
            <c:spPr>
              <a:solidFill>
                <a:schemeClr val="accent2"/>
              </a:solidFill>
              <a:ln w="9525">
                <a:solidFill>
                  <a:srgbClr val="FF0000"/>
                </a:solidFill>
              </a:ln>
              <a:effectLst/>
            </c:spPr>
          </c:marker>
          <c:val>
            <c:numRef>
              <c:f>Calendar!$L$2:$L$32</c:f>
              <c:numCache>
                <c:formatCode>General</c:formatCode>
                <c:ptCount val="31"/>
                <c:pt idx="0">
                  <c:v>30</c:v>
                </c:pt>
                <c:pt idx="1">
                  <c:v>29</c:v>
                </c:pt>
                <c:pt idx="2">
                  <c:v>28</c:v>
                </c:pt>
                <c:pt idx="3">
                  <c:v>27</c:v>
                </c:pt>
                <c:pt idx="4">
                  <c:v>26</c:v>
                </c:pt>
                <c:pt idx="5">
                  <c:v>25</c:v>
                </c:pt>
                <c:pt idx="6">
                  <c:v>24</c:v>
                </c:pt>
                <c:pt idx="7">
                  <c:v>23</c:v>
                </c:pt>
                <c:pt idx="8">
                  <c:v>22</c:v>
                </c:pt>
                <c:pt idx="9">
                  <c:v>21</c:v>
                </c:pt>
                <c:pt idx="10">
                  <c:v>20</c:v>
                </c:pt>
                <c:pt idx="11">
                  <c:v>19</c:v>
                </c:pt>
                <c:pt idx="12">
                  <c:v>18</c:v>
                </c:pt>
                <c:pt idx="13">
                  <c:v>17</c:v>
                </c:pt>
                <c:pt idx="14">
                  <c:v>16</c:v>
                </c:pt>
                <c:pt idx="15">
                  <c:v>15</c:v>
                </c:pt>
                <c:pt idx="16">
                  <c:v>14</c:v>
                </c:pt>
                <c:pt idx="17">
                  <c:v>13</c:v>
                </c:pt>
                <c:pt idx="18">
                  <c:v>12</c:v>
                </c:pt>
                <c:pt idx="19">
                  <c:v>11</c:v>
                </c:pt>
                <c:pt idx="20">
                  <c:v>10</c:v>
                </c:pt>
                <c:pt idx="21">
                  <c:v>9</c:v>
                </c:pt>
                <c:pt idx="22">
                  <c:v>8</c:v>
                </c:pt>
                <c:pt idx="23">
                  <c:v>7</c:v>
                </c:pt>
                <c:pt idx="24">
                  <c:v>6</c:v>
                </c:pt>
                <c:pt idx="25">
                  <c:v>5</c:v>
                </c:pt>
                <c:pt idx="26">
                  <c:v>4</c:v>
                </c:pt>
                <c:pt idx="27">
                  <c:v>3</c:v>
                </c:pt>
                <c:pt idx="28">
                  <c:v>2</c:v>
                </c:pt>
                <c:pt idx="29">
                  <c:v>1</c:v>
                </c:pt>
                <c:pt idx="30">
                  <c:v>0</c:v>
                </c:pt>
              </c:numCache>
            </c:numRef>
          </c:val>
          <c:smooth val="0"/>
          <c:extLst>
            <c:ext xmlns:c16="http://schemas.microsoft.com/office/drawing/2014/chart" uri="{C3380CC4-5D6E-409C-BE32-E72D297353CC}">
              <c16:uniqueId val="{00000001-F666-4A65-98EF-7D0206CD29B9}"/>
            </c:ext>
          </c:extLst>
        </c:ser>
        <c:dLbls>
          <c:showLegendKey val="0"/>
          <c:showVal val="0"/>
          <c:showCatName val="0"/>
          <c:showSerName val="0"/>
          <c:showPercent val="0"/>
          <c:showBubbleSize val="0"/>
        </c:dLbls>
        <c:marker val="1"/>
        <c:smooth val="0"/>
        <c:axId val="473391840"/>
        <c:axId val="473387904"/>
      </c:lineChart>
      <c:catAx>
        <c:axId val="4623694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2363536"/>
        <c:crosses val="autoZero"/>
        <c:auto val="1"/>
        <c:lblAlgn val="ctr"/>
        <c:lblOffset val="100"/>
        <c:noMultiLvlLbl val="0"/>
      </c:catAx>
      <c:valAx>
        <c:axId val="462363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workdays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2369440"/>
        <c:crosses val="autoZero"/>
        <c:crossBetween val="between"/>
      </c:valAx>
      <c:valAx>
        <c:axId val="473387904"/>
        <c:scaling>
          <c:orientation val="minMax"/>
        </c:scaling>
        <c:delete val="1"/>
        <c:axPos val="r"/>
        <c:numFmt formatCode="General" sourceLinked="1"/>
        <c:majorTickMark val="out"/>
        <c:minorTickMark val="none"/>
        <c:tickLblPos val="nextTo"/>
        <c:crossAx val="473391840"/>
        <c:crosses val="max"/>
        <c:crossBetween val="between"/>
      </c:valAx>
      <c:catAx>
        <c:axId val="473391840"/>
        <c:scaling>
          <c:orientation val="minMax"/>
        </c:scaling>
        <c:delete val="1"/>
        <c:axPos val="b"/>
        <c:majorTickMark val="out"/>
        <c:minorTickMark val="none"/>
        <c:tickLblPos val="nextTo"/>
        <c:crossAx val="473387904"/>
        <c:crosses val="autoZero"/>
        <c:auto val="1"/>
        <c:lblAlgn val="ctr"/>
        <c:lblOffset val="100"/>
        <c:noMultiLvlLbl val="0"/>
      </c:catAx>
      <c:spPr>
        <a:noFill/>
        <a:ln w="25400">
          <a:noFill/>
        </a:ln>
        <a:effectLst/>
      </c:spPr>
    </c:plotArea>
    <c:legend>
      <c:legendPos val="b"/>
      <c:layout>
        <c:manualLayout>
          <c:xMode val="edge"/>
          <c:yMode val="edge"/>
          <c:x val="0.37317954521739821"/>
          <c:y val="0.11867038772052228"/>
          <c:w val="0.25607390819266856"/>
          <c:h val="7.120303000099671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will explain you the user stories by going through the application itself .</a:t>
            </a:r>
          </a:p>
          <a:p>
            <a:r>
              <a:rPr lang="en-US" dirty="0"/>
              <a:t>Here we can see the choice</a:t>
            </a:r>
            <a:r>
              <a:rPr lang="en-US" baseline="0" dirty="0"/>
              <a:t> of date could be done which was part of our User story. </a:t>
            </a:r>
          </a:p>
          <a:p>
            <a:r>
              <a:rPr lang="en-US" baseline="0" dirty="0"/>
              <a:t>Every applicant needs to register and hence we have the register User story along with a update registration user story</a:t>
            </a:r>
          </a:p>
          <a:p>
            <a:r>
              <a:rPr lang="en-US" baseline="0" dirty="0"/>
              <a:t>These were a part of 1</a:t>
            </a:r>
            <a:r>
              <a:rPr lang="en-US" baseline="30000" dirty="0"/>
              <a:t>st</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4160860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2470736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16</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17</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18</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109101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908253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064804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6241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133729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2684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59665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12/7/2016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2.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9.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39903" y="3442428"/>
            <a:ext cx="11277599" cy="41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anim calcmode="lin" valueType="num">
                                      <p:cBhvr>
                                        <p:cTn id="12" dur="250" fill="hold"/>
                                        <p:tgtEl>
                                          <p:spTgt spid="12"/>
                                        </p:tgtEl>
                                        <p:attrNameLst>
                                          <p:attrName>ppt_x</p:attrName>
                                        </p:attrNameLst>
                                      </p:cBhvr>
                                      <p:tavLst>
                                        <p:tav tm="0">
                                          <p:val>
                                            <p:strVal val="#ppt_x"/>
                                          </p:val>
                                        </p:tav>
                                        <p:tav tm="100000">
                                          <p:val>
                                            <p:strVal val="#ppt_x"/>
                                          </p:val>
                                        </p:tav>
                                      </p:tavLst>
                                    </p:anim>
                                    <p:anim calcmode="lin" valueType="num">
                                      <p:cBhvr>
                                        <p:cTn id="1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7" name="Table 6"/>
          <p:cNvGraphicFramePr>
            <a:graphicFrameLocks noGrp="1"/>
          </p:cNvGraphicFramePr>
          <p:nvPr>
            <p:extLst>
              <p:ext uri="{D42A27DB-BD31-4B8C-83A1-F6EECF244321}">
                <p14:modId xmlns:p14="http://schemas.microsoft.com/office/powerpoint/2010/main"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sp>
        <p:nvSpPr>
          <p:cNvPr id="16" name="Rectangle 15"/>
          <p:cNvSpPr/>
          <p:nvPr/>
        </p:nvSpPr>
        <p:spPr>
          <a:xfrm>
            <a:off x="1711378" y="3033078"/>
            <a:ext cx="9144000" cy="3133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696139" y="3992881"/>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696139" y="6017775"/>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9512233" y="2246643"/>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2434" y="286829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405718" y="3594756"/>
            <a:ext cx="700174" cy="6073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696139" y="3998796"/>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690969" y="4979141"/>
            <a:ext cx="9144000" cy="335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8" grpId="0" animBg="1"/>
      <p:bldP spid="10" grpId="0" animBg="1"/>
      <p:bldP spid="12" grpId="0" animBg="1"/>
      <p:bldP spid="15" grpId="0" animBg="1"/>
      <p:bldP spid="18" grpId="0" animBg="1"/>
      <p:bldP spid="19"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7" name="Picture 6"/>
          <p:cNvPicPr>
            <a:picLocks noChangeAspect="1"/>
          </p:cNvPicPr>
          <p:nvPr/>
        </p:nvPicPr>
        <p:blipFill>
          <a:blip r:embed="rId3"/>
          <a:stretch>
            <a:fillRect/>
          </a:stretch>
        </p:blipFill>
        <p:spPr>
          <a:xfrm>
            <a:off x="791435" y="1255057"/>
            <a:ext cx="10572750" cy="5162550"/>
          </a:xfrm>
          <a:prstGeom prst="rect">
            <a:avLst/>
          </a:prstGeom>
        </p:spPr>
      </p:pic>
      <p:sp>
        <p:nvSpPr>
          <p:cNvPr id="48" name="Rectangle 47"/>
          <p:cNvSpPr/>
          <p:nvPr/>
        </p:nvSpPr>
        <p:spPr>
          <a:xfrm>
            <a:off x="1845262" y="1268222"/>
            <a:ext cx="1202737" cy="6322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p:cNvSpPr txBox="1"/>
          <p:nvPr/>
        </p:nvSpPr>
        <p:spPr>
          <a:xfrm>
            <a:off x="5351112" y="290938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4095146912"/>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6" name="Picture 5"/>
          <p:cNvPicPr>
            <a:picLocks noChangeAspect="1"/>
          </p:cNvPicPr>
          <p:nvPr/>
        </p:nvPicPr>
        <p:blipFill>
          <a:blip r:embed="rId3"/>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7699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7552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pic>
        <p:nvPicPr>
          <p:cNvPr id="2" name="Picture 1"/>
          <p:cNvPicPr>
            <a:picLocks noChangeAspect="1"/>
          </p:cNvPicPr>
          <p:nvPr/>
        </p:nvPicPr>
        <p:blipFill>
          <a:blip r:embed="rId3"/>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6367"/>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4517" y="1302002"/>
            <a:ext cx="10687050" cy="5219700"/>
          </a:xfrm>
          <a:prstGeom prst="rect">
            <a:avLst/>
          </a:prstGeom>
        </p:spPr>
      </p:pic>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3" name="TextBox 2"/>
          <p:cNvSpPr txBox="1"/>
          <p:nvPr/>
        </p:nvSpPr>
        <p:spPr>
          <a:xfrm>
            <a:off x="1711314" y="131302"/>
            <a:ext cx="387317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User Stories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3</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2332690"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Design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14" name="Table 13"/>
          <p:cNvGraphicFramePr>
            <a:graphicFrameLocks noGrp="1"/>
          </p:cNvGraphicFramePr>
          <p:nvPr>
            <p:extLst>
              <p:ext uri="{D42A27DB-BD31-4B8C-83A1-F6EECF244321}">
                <p14:modId xmlns:p14="http://schemas.microsoft.com/office/powerpoint/2010/main" val="2132097"/>
              </p:ext>
            </p:extLst>
          </p:nvPr>
        </p:nvGraphicFramePr>
        <p:xfrm>
          <a:off x="372583" y="1355869"/>
          <a:ext cx="5631976" cy="2528263"/>
        </p:xfrm>
        <a:graphic>
          <a:graphicData uri="http://schemas.openxmlformats.org/drawingml/2006/table">
            <a:tbl>
              <a:tblPr/>
              <a:tblGrid>
                <a:gridCol w="792492">
                  <a:extLst>
                    <a:ext uri="{9D8B030D-6E8A-4147-A177-3AD203B41FA5}">
                      <a16:colId xmlns:a16="http://schemas.microsoft.com/office/drawing/2014/main" val="758655036"/>
                    </a:ext>
                  </a:extLst>
                </a:gridCol>
                <a:gridCol w="3127702">
                  <a:extLst>
                    <a:ext uri="{9D8B030D-6E8A-4147-A177-3AD203B41FA5}">
                      <a16:colId xmlns:a16="http://schemas.microsoft.com/office/drawing/2014/main" val="1303547910"/>
                    </a:ext>
                  </a:extLst>
                </a:gridCol>
                <a:gridCol w="929857">
                  <a:extLst>
                    <a:ext uri="{9D8B030D-6E8A-4147-A177-3AD203B41FA5}">
                      <a16:colId xmlns:a16="http://schemas.microsoft.com/office/drawing/2014/main" val="3867666237"/>
                    </a:ext>
                  </a:extLst>
                </a:gridCol>
                <a:gridCol w="781925">
                  <a:extLst>
                    <a:ext uri="{9D8B030D-6E8A-4147-A177-3AD203B41FA5}">
                      <a16:colId xmlns:a16="http://schemas.microsoft.com/office/drawing/2014/main" val="3400852752"/>
                    </a:ext>
                  </a:extLst>
                </a:gridCol>
              </a:tblGrid>
              <a:tr h="279675">
                <a:tc gridSpan="4">
                  <a:txBody>
                    <a:bodyPr/>
                    <a:lstStyle/>
                    <a:p>
                      <a:pPr algn="ctr" fontAlgn="b"/>
                      <a:r>
                        <a:rPr lang="en-US" sz="1400" b="1" i="0" u="none" strike="noStrike">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724675"/>
                  </a:ext>
                </a:extLst>
              </a:tr>
              <a:tr h="279675">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70592896"/>
                  </a:ext>
                </a:extLst>
              </a:tr>
              <a:tr h="279675">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26591822"/>
                  </a:ext>
                </a:extLst>
              </a:tr>
              <a:tr h="279675">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04105337"/>
                  </a:ext>
                </a:extLst>
              </a:tr>
              <a:tr h="279675">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6692997"/>
                  </a:ext>
                </a:extLst>
              </a:tr>
              <a:tr h="279675">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78756015"/>
                  </a:ext>
                </a:extLst>
              </a:tr>
              <a:tr h="279675">
                <a:tc>
                  <a:txBody>
                    <a:bodyPr/>
                    <a:lstStyle/>
                    <a:p>
                      <a:pPr algn="ctr" fontAlgn="ctr"/>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27700780"/>
                  </a:ext>
                </a:extLst>
              </a:tr>
              <a:tr h="279675">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415498473"/>
                  </a:ext>
                </a:extLst>
              </a:tr>
              <a:tr h="290863">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dirty="0" err="1">
                          <a:solidFill>
                            <a:srgbClr val="000000"/>
                          </a:solidFill>
                          <a:effectLst/>
                          <a:latin typeface="Calibri" panose="020F0502020204030204" pitchFamily="34" charset="0"/>
                        </a:rPr>
                        <a:t>Soheil</a:t>
                      </a:r>
                      <a:endParaRPr lang="en-US" sz="14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83685076"/>
              </p:ext>
            </p:extLst>
          </p:nvPr>
        </p:nvGraphicFramePr>
        <p:xfrm>
          <a:off x="6229350" y="1384776"/>
          <a:ext cx="5627370" cy="2499353"/>
        </p:xfrm>
        <a:graphic>
          <a:graphicData uri="http://schemas.openxmlformats.org/drawingml/2006/table">
            <a:tbl>
              <a:tblPr/>
              <a:tblGrid>
                <a:gridCol w="771578">
                  <a:extLst>
                    <a:ext uri="{9D8B030D-6E8A-4147-A177-3AD203B41FA5}">
                      <a16:colId xmlns:a16="http://schemas.microsoft.com/office/drawing/2014/main" val="32410124"/>
                    </a:ext>
                  </a:extLst>
                </a:gridCol>
                <a:gridCol w="3189186">
                  <a:extLst>
                    <a:ext uri="{9D8B030D-6E8A-4147-A177-3AD203B41FA5}">
                      <a16:colId xmlns:a16="http://schemas.microsoft.com/office/drawing/2014/main" val="3986328295"/>
                    </a:ext>
                  </a:extLst>
                </a:gridCol>
                <a:gridCol w="905316">
                  <a:extLst>
                    <a:ext uri="{9D8B030D-6E8A-4147-A177-3AD203B41FA5}">
                      <a16:colId xmlns:a16="http://schemas.microsoft.com/office/drawing/2014/main" val="243040679"/>
                    </a:ext>
                  </a:extLst>
                </a:gridCol>
                <a:gridCol w="761290">
                  <a:extLst>
                    <a:ext uri="{9D8B030D-6E8A-4147-A177-3AD203B41FA5}">
                      <a16:colId xmlns:a16="http://schemas.microsoft.com/office/drawing/2014/main" val="2727304672"/>
                    </a:ext>
                  </a:extLst>
                </a:gridCol>
              </a:tblGrid>
              <a:tr h="276477">
                <a:tc gridSpan="4">
                  <a:txBody>
                    <a:bodyPr/>
                    <a:lstStyle/>
                    <a:p>
                      <a:pPr algn="ctr" fontAlgn="b"/>
                      <a:r>
                        <a:rPr lang="en-US" sz="14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1067084"/>
                  </a:ext>
                </a:extLst>
              </a:tr>
              <a:tr h="276477">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72136952"/>
                  </a:ext>
                </a:extLst>
              </a:tr>
              <a:tr h="276477">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669277925"/>
                  </a:ext>
                </a:extLst>
              </a:tr>
              <a:tr h="27647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21698408"/>
                  </a:ext>
                </a:extLst>
              </a:tr>
              <a:tr h="276477">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11706810"/>
                  </a:ext>
                </a:extLst>
              </a:tr>
              <a:tr h="27647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8954782"/>
                  </a:ext>
                </a:extLst>
              </a:tr>
              <a:tr h="276477">
                <a:tc>
                  <a:txBody>
                    <a:bodyPr/>
                    <a:lstStyle/>
                    <a:p>
                      <a:pPr algn="ctr" fontAlgn="ctr"/>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499326524"/>
                  </a:ext>
                </a:extLst>
              </a:tr>
              <a:tr h="276477">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918341570"/>
                  </a:ext>
                </a:extLst>
              </a:tr>
              <a:tr h="28753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037061056"/>
              </p:ext>
            </p:extLst>
          </p:nvPr>
        </p:nvGraphicFramePr>
        <p:xfrm>
          <a:off x="372583" y="4130308"/>
          <a:ext cx="5631976" cy="2270495"/>
        </p:xfrm>
        <a:graphic>
          <a:graphicData uri="http://schemas.openxmlformats.org/drawingml/2006/table">
            <a:tbl>
              <a:tblPr/>
              <a:tblGrid>
                <a:gridCol w="685632">
                  <a:extLst>
                    <a:ext uri="{9D8B030D-6E8A-4147-A177-3AD203B41FA5}">
                      <a16:colId xmlns:a16="http://schemas.microsoft.com/office/drawing/2014/main" val="4165597696"/>
                    </a:ext>
                  </a:extLst>
                </a:gridCol>
                <a:gridCol w="3359596">
                  <a:extLst>
                    <a:ext uri="{9D8B030D-6E8A-4147-A177-3AD203B41FA5}">
                      <a16:colId xmlns:a16="http://schemas.microsoft.com/office/drawing/2014/main" val="977660748"/>
                    </a:ext>
                  </a:extLst>
                </a:gridCol>
                <a:gridCol w="861937">
                  <a:extLst>
                    <a:ext uri="{9D8B030D-6E8A-4147-A177-3AD203B41FA5}">
                      <a16:colId xmlns:a16="http://schemas.microsoft.com/office/drawing/2014/main" val="1567502573"/>
                    </a:ext>
                  </a:extLst>
                </a:gridCol>
                <a:gridCol w="724811">
                  <a:extLst>
                    <a:ext uri="{9D8B030D-6E8A-4147-A177-3AD203B41FA5}">
                      <a16:colId xmlns:a16="http://schemas.microsoft.com/office/drawing/2014/main" val="634342323"/>
                    </a:ext>
                  </a:extLst>
                </a:gridCol>
              </a:tblGrid>
              <a:tr h="251161">
                <a:tc gridSpan="4">
                  <a:txBody>
                    <a:bodyPr/>
                    <a:lstStyle/>
                    <a:p>
                      <a:pPr algn="ctr" fontAlgn="b"/>
                      <a:r>
                        <a:rPr lang="en-US" sz="1400" b="1" i="0" u="none" strike="noStrike">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722660"/>
                  </a:ext>
                </a:extLst>
              </a:tr>
              <a:tr h="251161">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9809819"/>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00816306"/>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777812149"/>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4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36359967"/>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5879186"/>
                  </a:ext>
                </a:extLst>
              </a:tr>
              <a:tr h="251161">
                <a:tc>
                  <a:txBody>
                    <a:bodyPr/>
                    <a:lstStyle/>
                    <a:p>
                      <a:pPr algn="ctr" fontAlgn="ctr"/>
                      <a:r>
                        <a:rPr lang="en-US" sz="14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10169807"/>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39334432"/>
                  </a:ext>
                </a:extLst>
              </a:tr>
              <a:tr h="26120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4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669415547"/>
              </p:ext>
            </p:extLst>
          </p:nvPr>
        </p:nvGraphicFramePr>
        <p:xfrm>
          <a:off x="6229350" y="4130308"/>
          <a:ext cx="5627369" cy="2270495"/>
        </p:xfrm>
        <a:graphic>
          <a:graphicData uri="http://schemas.openxmlformats.org/drawingml/2006/table">
            <a:tbl>
              <a:tblPr/>
              <a:tblGrid>
                <a:gridCol w="743051">
                  <a:extLst>
                    <a:ext uri="{9D8B030D-6E8A-4147-A177-3AD203B41FA5}">
                      <a16:colId xmlns:a16="http://schemas.microsoft.com/office/drawing/2014/main" val="2915462545"/>
                    </a:ext>
                  </a:extLst>
                </a:gridCol>
                <a:gridCol w="3279329">
                  <a:extLst>
                    <a:ext uri="{9D8B030D-6E8A-4147-A177-3AD203B41FA5}">
                      <a16:colId xmlns:a16="http://schemas.microsoft.com/office/drawing/2014/main" val="782748688"/>
                    </a:ext>
                  </a:extLst>
                </a:gridCol>
                <a:gridCol w="871846">
                  <a:extLst>
                    <a:ext uri="{9D8B030D-6E8A-4147-A177-3AD203B41FA5}">
                      <a16:colId xmlns:a16="http://schemas.microsoft.com/office/drawing/2014/main" val="4152430432"/>
                    </a:ext>
                  </a:extLst>
                </a:gridCol>
                <a:gridCol w="733143">
                  <a:extLst>
                    <a:ext uri="{9D8B030D-6E8A-4147-A177-3AD203B41FA5}">
                      <a16:colId xmlns:a16="http://schemas.microsoft.com/office/drawing/2014/main" val="3077483657"/>
                    </a:ext>
                  </a:extLst>
                </a:gridCol>
              </a:tblGrid>
              <a:tr h="251161">
                <a:tc gridSpan="4">
                  <a:txBody>
                    <a:bodyPr/>
                    <a:lstStyle/>
                    <a:p>
                      <a:pPr algn="ctr" fontAlgn="b"/>
                      <a:r>
                        <a:rPr lang="en-US" sz="1400" b="1" i="0" u="none" strike="noStrike">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5627802"/>
                  </a:ext>
                </a:extLst>
              </a:tr>
              <a:tr h="251161">
                <a:tc>
                  <a:txBody>
                    <a:bodyPr/>
                    <a:lstStyle/>
                    <a:p>
                      <a:pPr algn="l" fontAlgn="b"/>
                      <a:r>
                        <a:rPr lang="en-US" sz="14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877971384"/>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85709358"/>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64593769"/>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54211719"/>
                  </a:ext>
                </a:extLst>
              </a:tr>
              <a:tr h="251161">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63388223"/>
                  </a:ext>
                </a:extLst>
              </a:tr>
              <a:tr h="251161">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18974961"/>
                  </a:ext>
                </a:extLst>
              </a:tr>
              <a:tr h="251161">
                <a:tc rowSpan="2">
                  <a:txBody>
                    <a:bodyPr/>
                    <a:lstStyle/>
                    <a:p>
                      <a:pPr algn="ctr" fontAlgn="ctr"/>
                      <a:r>
                        <a:rPr lang="en-US" sz="14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733078402"/>
                  </a:ext>
                </a:extLst>
              </a:tr>
              <a:tr h="261207">
                <a:tc vMerge="1">
                  <a:txBody>
                    <a:bodyPr/>
                    <a:lstStyle/>
                    <a:p>
                      <a:endParaRPr lang="en-US"/>
                    </a:p>
                  </a:txBody>
                  <a:tcPr/>
                </a:tc>
                <a:tc>
                  <a:txBody>
                    <a:bodyPr/>
                    <a:lstStyle/>
                    <a:p>
                      <a:pPr algn="l" fontAlgn="b"/>
                      <a:r>
                        <a:rPr lang="en-US" sz="14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50286154"/>
                  </a:ext>
                </a:extLst>
              </a:tr>
            </a:tbl>
          </a:graphicData>
        </a:graphic>
      </p:graphicFrame>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12" name="Group 11"/>
          <p:cNvGrpSpPr/>
          <p:nvPr/>
        </p:nvGrpSpPr>
        <p:grpSpPr>
          <a:xfrm>
            <a:off x="7573856" y="1183533"/>
            <a:ext cx="3605268" cy="2179925"/>
            <a:chOff x="7574009" y="1575109"/>
            <a:chExt cx="3605268" cy="2179925"/>
          </a:xfrm>
        </p:grpSpPr>
        <p:sp>
          <p:nvSpPr>
            <p:cNvPr id="18" name="TextBox 17"/>
            <p:cNvSpPr txBox="1"/>
            <p:nvPr/>
          </p:nvSpPr>
          <p:spPr>
            <a:xfrm>
              <a:off x="8603033" y="3354924"/>
              <a:ext cx="1547218"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User Stories</a:t>
              </a:r>
            </a:p>
          </p:txBody>
        </p:sp>
        <p:grpSp>
          <p:nvGrpSpPr>
            <p:cNvPr id="9" name="Group 8"/>
            <p:cNvGrpSpPr/>
            <p:nvPr/>
          </p:nvGrpSpPr>
          <p:grpSpPr>
            <a:xfrm>
              <a:off x="7574009" y="1575109"/>
              <a:ext cx="3605268" cy="1570323"/>
              <a:chOff x="7838164" y="2028283"/>
              <a:chExt cx="4765643" cy="2386058"/>
            </a:xfrm>
          </p:grpSpPr>
          <p:sp>
            <p:nvSpPr>
              <p:cNvPr id="20" name="Frame 19"/>
              <p:cNvSpPr/>
              <p:nvPr/>
            </p:nvSpPr>
            <p:spPr>
              <a:xfrm>
                <a:off x="8655152" y="2028283"/>
                <a:ext cx="3131665" cy="2386058"/>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99515">
                            <a14:foregroundMark x1="26861" y1="8430" x2="26861" y2="8430"/>
                            <a14:foregroundMark x1="26861" y1="6395" x2="26861" y2="6395"/>
                          </a14:backgroundRemoval>
                        </a14:imgEffect>
                      </a14:imgLayer>
                    </a14:imgProps>
                  </a:ext>
                  <a:ext uri="{28A0092B-C50C-407E-A947-70E740481C1C}">
                    <a14:useLocalDpi xmlns:a14="http://schemas.microsoft.com/office/drawing/2010/main" val="0"/>
                  </a:ext>
                </a:extLst>
              </a:blip>
              <a:stretch>
                <a:fillRect/>
              </a:stretch>
            </p:blipFill>
            <p:spPr>
              <a:xfrm>
                <a:off x="7838164" y="2259249"/>
                <a:ext cx="4765643" cy="2089862"/>
              </a:xfrm>
              <a:prstGeom prst="rect">
                <a:avLst/>
              </a:prstGeom>
            </p:spPr>
          </p:pic>
        </p:grpSp>
      </p:grpSp>
      <p:grpSp>
        <p:nvGrpSpPr>
          <p:cNvPr id="14" name="Group 13"/>
          <p:cNvGrpSpPr/>
          <p:nvPr/>
        </p:nvGrpSpPr>
        <p:grpSpPr>
          <a:xfrm>
            <a:off x="4722144" y="3815751"/>
            <a:ext cx="2411762" cy="2171889"/>
            <a:chOff x="4739486" y="4009589"/>
            <a:chExt cx="2411762" cy="2171889"/>
          </a:xfrm>
        </p:grpSpPr>
        <p:sp>
          <p:nvSpPr>
            <p:cNvPr id="30" name="Frame 29"/>
            <p:cNvSpPr/>
            <p:nvPr/>
          </p:nvSpPr>
          <p:spPr>
            <a:xfrm>
              <a:off x="4739486"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798696" y="5781368"/>
              <a:ext cx="184731" cy="400110"/>
            </a:xfrm>
            <a:prstGeom prst="rect">
              <a:avLst/>
            </a:prstGeom>
            <a:noFill/>
          </p:spPr>
          <p:txBody>
            <a:bodyPr wrap="none" rtlCol="0">
              <a:spAutoFit/>
            </a:bodyPr>
            <a:lstStyle/>
            <a:p>
              <a:pPr algn="ctr"/>
              <a:endParaRPr lang="en-US" sz="2000" dirty="0">
                <a:solidFill>
                  <a:schemeClr val="bg1"/>
                </a:solidFill>
                <a:latin typeface="Microsoft YaHei Light" pitchFamily="34" charset="-122"/>
                <a:ea typeface="Microsoft YaHei Light" pitchFamily="34" charset="-122"/>
              </a:endParaRPr>
            </a:p>
          </p:txBody>
        </p:sp>
        <p:sp>
          <p:nvSpPr>
            <p:cNvPr id="32" name="Frame 31"/>
            <p:cNvSpPr/>
            <p:nvPr/>
          </p:nvSpPr>
          <p:spPr>
            <a:xfrm>
              <a:off x="4739486" y="4025478"/>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Group 39"/>
          <p:cNvGrpSpPr/>
          <p:nvPr/>
        </p:nvGrpSpPr>
        <p:grpSpPr>
          <a:xfrm>
            <a:off x="1154761" y="3771326"/>
            <a:ext cx="2893677" cy="2508201"/>
            <a:chOff x="1154761" y="3771326"/>
            <a:chExt cx="2893677" cy="2508201"/>
          </a:xfrm>
        </p:grpSpPr>
        <p:grpSp>
          <p:nvGrpSpPr>
            <p:cNvPr id="13" name="Group 12"/>
            <p:cNvGrpSpPr/>
            <p:nvPr/>
          </p:nvGrpSpPr>
          <p:grpSpPr>
            <a:xfrm>
              <a:off x="1154761" y="3815751"/>
              <a:ext cx="2893677" cy="2463776"/>
              <a:chOff x="1153479" y="3993700"/>
              <a:chExt cx="2893677" cy="2463776"/>
            </a:xfrm>
          </p:grpSpPr>
          <p:sp>
            <p:nvSpPr>
              <p:cNvPr id="22" name="TextBox 21"/>
              <p:cNvSpPr txBox="1"/>
              <p:nvPr/>
            </p:nvSpPr>
            <p:spPr>
              <a:xfrm>
                <a:off x="1153479" y="5749590"/>
                <a:ext cx="2893677"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Planning Poker</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Estimation of project</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2" name="Group 41"/>
          <p:cNvGrpSpPr/>
          <p:nvPr/>
        </p:nvGrpSpPr>
        <p:grpSpPr>
          <a:xfrm>
            <a:off x="4227880" y="3947955"/>
            <a:ext cx="3400290" cy="2607612"/>
            <a:chOff x="4227880" y="3934864"/>
            <a:chExt cx="3400290" cy="2607612"/>
          </a:xfrm>
        </p:grpSpPr>
        <p:sp>
          <p:nvSpPr>
            <p:cNvPr id="29" name="TextBox 28"/>
            <p:cNvSpPr txBox="1"/>
            <p:nvPr/>
          </p:nvSpPr>
          <p:spPr>
            <a:xfrm>
              <a:off x="4227880" y="5526813"/>
              <a:ext cx="3400290" cy="1015663"/>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Big Board (Initial)</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Changes during Iteration</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Final Big Board</a:t>
              </a:r>
            </a:p>
          </p:txBody>
        </p:sp>
        <p:pic>
          <p:nvPicPr>
            <p:cNvPr id="41" name="Picture 40"/>
            <p:cNvPicPr>
              <a:picLocks noChangeAspect="1"/>
            </p:cNvPicPr>
            <p:nvPr/>
          </p:nvPicPr>
          <p:blipFill>
            <a:blip r:embed="rId7" cstate="print">
              <a:extLst>
                <a:ext uri="{BEBA8EAE-BF5A-486C-A8C5-ECC9F3942E4B}">
                  <a14:imgProps xmlns:a14="http://schemas.microsoft.com/office/drawing/2010/main">
                    <a14:imgLayer r:embed="rId8">
                      <a14:imgEffect>
                        <a14:backgroundRemoval t="0" b="89978" l="0" r="90000"/>
                      </a14:imgEffect>
                    </a14:imgLayer>
                  </a14:imgProps>
                </a:ext>
                <a:ext uri="{28A0092B-C50C-407E-A947-70E740481C1C}">
                  <a14:useLocalDpi xmlns:a14="http://schemas.microsoft.com/office/drawing/2010/main" val="0"/>
                </a:ext>
              </a:extLst>
            </a:blip>
            <a:stretch>
              <a:fillRect/>
            </a:stretch>
          </p:blipFill>
          <p:spPr>
            <a:xfrm>
              <a:off x="4833918" y="3934864"/>
              <a:ext cx="2162735" cy="1323594"/>
            </a:xfrm>
            <a:prstGeom prst="rect">
              <a:avLst/>
            </a:prstGeom>
          </p:spPr>
        </p:pic>
      </p:grpSp>
      <p:grpSp>
        <p:nvGrpSpPr>
          <p:cNvPr id="44" name="Group 43"/>
          <p:cNvGrpSpPr/>
          <p:nvPr/>
        </p:nvGrpSpPr>
        <p:grpSpPr>
          <a:xfrm>
            <a:off x="8190262" y="3771326"/>
            <a:ext cx="2411762" cy="2156000"/>
            <a:chOff x="8190262" y="3771326"/>
            <a:chExt cx="2411762" cy="2156000"/>
          </a:xfrm>
        </p:grpSpPr>
        <p:grpSp>
          <p:nvGrpSpPr>
            <p:cNvPr id="15" name="Group 14"/>
            <p:cNvGrpSpPr/>
            <p:nvPr/>
          </p:nvGrpSpPr>
          <p:grpSpPr>
            <a:xfrm>
              <a:off x="8190262" y="3771326"/>
              <a:ext cx="2411762" cy="2156000"/>
              <a:chOff x="8190262" y="3771326"/>
              <a:chExt cx="2411762" cy="2156000"/>
            </a:xfrm>
          </p:grpSpPr>
          <p:sp>
            <p:nvSpPr>
              <p:cNvPr id="34" name="TextBox 33"/>
              <p:cNvSpPr txBox="1"/>
              <p:nvPr/>
            </p:nvSpPr>
            <p:spPr>
              <a:xfrm>
                <a:off x="8480867" y="5527216"/>
                <a:ext cx="1721946"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9" cstate="print">
              <a:extLst>
                <a:ext uri="{BEBA8EAE-BF5A-486C-A8C5-ECC9F3942E4B}">
                  <a14:imgProps xmlns:a14="http://schemas.microsoft.com/office/drawing/2010/main">
                    <a14:imgLayer r:embed="rId10">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39" name="Group 38"/>
          <p:cNvGrpSpPr/>
          <p:nvPr/>
        </p:nvGrpSpPr>
        <p:grpSpPr>
          <a:xfrm>
            <a:off x="4518147" y="1208139"/>
            <a:ext cx="2987613" cy="2171889"/>
            <a:chOff x="1084077" y="1583145"/>
            <a:chExt cx="2987613" cy="2171889"/>
          </a:xfrm>
        </p:grpSpPr>
        <p:sp>
          <p:nvSpPr>
            <p:cNvPr id="45" name="TextBox 44"/>
            <p:cNvSpPr txBox="1"/>
            <p:nvPr/>
          </p:nvSpPr>
          <p:spPr>
            <a:xfrm>
              <a:off x="1084077" y="3354924"/>
              <a:ext cx="298761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Gathering Requirements</a:t>
              </a:r>
            </a:p>
          </p:txBody>
        </p:sp>
        <p:grpSp>
          <p:nvGrpSpPr>
            <p:cNvPr id="46" name="Group 6"/>
            <p:cNvGrpSpPr/>
            <p:nvPr/>
          </p:nvGrpSpPr>
          <p:grpSpPr>
            <a:xfrm>
              <a:off x="1275335" y="1583145"/>
              <a:ext cx="2411762" cy="1562287"/>
              <a:chOff x="955103" y="2035277"/>
              <a:chExt cx="2304291" cy="1638167"/>
            </a:xfrm>
          </p:grpSpPr>
          <p:sp>
            <p:nvSpPr>
              <p:cNvPr id="47" name="Frame 3"/>
              <p:cNvSpPr/>
              <p:nvPr/>
            </p:nvSpPr>
            <p:spPr>
              <a:xfrm>
                <a:off x="955103" y="2035277"/>
                <a:ext cx="2304291" cy="160757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Picture 1"/>
              <p:cNvPicPr>
                <a:picLocks noChangeAspect="1"/>
              </p:cNvPicPr>
              <p:nvPr/>
            </p:nvPicPr>
            <p:blipFill>
              <a:blip r:embed="rId11" cstate="print">
                <a:extLst>
                  <a:ext uri="{BEBA8EAE-BF5A-486C-A8C5-ECC9F3942E4B}">
                    <a14:imgProps xmlns:a14="http://schemas.microsoft.com/office/drawing/2010/main">
                      <a14:imgLayer r:embed="rId12">
                        <a14:imgEffect>
                          <a14:backgroundRemoval t="1000" b="100000" l="0" r="100000"/>
                        </a14:imgEffect>
                      </a14:imgLayer>
                    </a14:imgProps>
                  </a:ext>
                  <a:ext uri="{28A0092B-C50C-407E-A947-70E740481C1C}">
                    <a14:useLocalDpi xmlns:a14="http://schemas.microsoft.com/office/drawing/2010/main" val="0"/>
                  </a:ext>
                </a:extLst>
              </a:blip>
              <a:stretch>
                <a:fillRect/>
              </a:stretch>
            </p:blipFill>
            <p:spPr>
              <a:xfrm>
                <a:off x="1087843" y="2158850"/>
                <a:ext cx="1935578" cy="1514594"/>
              </a:xfrm>
              <a:prstGeom prst="rect">
                <a:avLst/>
              </a:prstGeom>
            </p:spPr>
          </p:pic>
        </p:grpSp>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13" cstate="print"/>
            <a:srcRect/>
            <a:stretch>
              <a:fillRect/>
            </a:stretch>
          </p:blipFill>
          <p:spPr bwMode="auto">
            <a:xfrm>
              <a:off x="1500472" y="1450531"/>
              <a:ext cx="2004926" cy="1214203"/>
            </a:xfrm>
            <a:prstGeom prst="rect">
              <a:avLst/>
            </a:prstGeom>
            <a:noFill/>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90">
                                          <p:stCondLst>
                                            <p:cond delay="0"/>
                                          </p:stCondLst>
                                        </p:cTn>
                                        <p:tgtEl>
                                          <p:spTgt spid="12"/>
                                        </p:tgtEl>
                                      </p:cBhvr>
                                    </p:animEffect>
                                    <p:anim calcmode="lin" valueType="num">
                                      <p:cBhvr>
                                        <p:cTn id="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3" dur="13">
                                          <p:stCondLst>
                                            <p:cond delay="325"/>
                                          </p:stCondLst>
                                        </p:cTn>
                                        <p:tgtEl>
                                          <p:spTgt spid="12"/>
                                        </p:tgtEl>
                                      </p:cBhvr>
                                      <p:to x="100000" y="60000"/>
                                    </p:animScale>
                                    <p:animScale>
                                      <p:cBhvr>
                                        <p:cTn id="14" dur="83" decel="50000">
                                          <p:stCondLst>
                                            <p:cond delay="338"/>
                                          </p:stCondLst>
                                        </p:cTn>
                                        <p:tgtEl>
                                          <p:spTgt spid="12"/>
                                        </p:tgtEl>
                                      </p:cBhvr>
                                      <p:to x="100000" y="100000"/>
                                    </p:animScale>
                                    <p:animScale>
                                      <p:cBhvr>
                                        <p:cTn id="15" dur="13">
                                          <p:stCondLst>
                                            <p:cond delay="656"/>
                                          </p:stCondLst>
                                        </p:cTn>
                                        <p:tgtEl>
                                          <p:spTgt spid="12"/>
                                        </p:tgtEl>
                                      </p:cBhvr>
                                      <p:to x="100000" y="80000"/>
                                    </p:animScale>
                                    <p:animScale>
                                      <p:cBhvr>
                                        <p:cTn id="16" dur="83" decel="50000">
                                          <p:stCondLst>
                                            <p:cond delay="669"/>
                                          </p:stCondLst>
                                        </p:cTn>
                                        <p:tgtEl>
                                          <p:spTgt spid="12"/>
                                        </p:tgtEl>
                                      </p:cBhvr>
                                      <p:to x="100000" y="100000"/>
                                    </p:animScale>
                                    <p:animScale>
                                      <p:cBhvr>
                                        <p:cTn id="17" dur="13">
                                          <p:stCondLst>
                                            <p:cond delay="821"/>
                                          </p:stCondLst>
                                        </p:cTn>
                                        <p:tgtEl>
                                          <p:spTgt spid="12"/>
                                        </p:tgtEl>
                                      </p:cBhvr>
                                      <p:to x="100000" y="90000"/>
                                    </p:animScale>
                                    <p:animScale>
                                      <p:cBhvr>
                                        <p:cTn id="18" dur="83" decel="50000">
                                          <p:stCondLst>
                                            <p:cond delay="834"/>
                                          </p:stCondLst>
                                        </p:cTn>
                                        <p:tgtEl>
                                          <p:spTgt spid="12"/>
                                        </p:tgtEl>
                                      </p:cBhvr>
                                      <p:to x="100000" y="100000"/>
                                    </p:animScale>
                                    <p:animScale>
                                      <p:cBhvr>
                                        <p:cTn id="19" dur="13">
                                          <p:stCondLst>
                                            <p:cond delay="904"/>
                                          </p:stCondLst>
                                        </p:cTn>
                                        <p:tgtEl>
                                          <p:spTgt spid="12"/>
                                        </p:tgtEl>
                                      </p:cBhvr>
                                      <p:to x="100000" y="95000"/>
                                    </p:animScale>
                                    <p:animScale>
                                      <p:cBhvr>
                                        <p:cTn id="20" dur="83" decel="50000">
                                          <p:stCondLst>
                                            <p:cond delay="917"/>
                                          </p:stCondLst>
                                        </p:cTn>
                                        <p:tgtEl>
                                          <p:spTgt spid="1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290">
                                          <p:stCondLst>
                                            <p:cond delay="0"/>
                                          </p:stCondLst>
                                        </p:cTn>
                                        <p:tgtEl>
                                          <p:spTgt spid="14"/>
                                        </p:tgtEl>
                                      </p:cBhvr>
                                    </p:animEffect>
                                    <p:anim calcmode="lin" valueType="num">
                                      <p:cBhvr>
                                        <p:cTn id="24"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29" dur="13">
                                          <p:stCondLst>
                                            <p:cond delay="325"/>
                                          </p:stCondLst>
                                        </p:cTn>
                                        <p:tgtEl>
                                          <p:spTgt spid="14"/>
                                        </p:tgtEl>
                                      </p:cBhvr>
                                      <p:to x="100000" y="60000"/>
                                    </p:animScale>
                                    <p:animScale>
                                      <p:cBhvr>
                                        <p:cTn id="30" dur="83" decel="50000">
                                          <p:stCondLst>
                                            <p:cond delay="338"/>
                                          </p:stCondLst>
                                        </p:cTn>
                                        <p:tgtEl>
                                          <p:spTgt spid="14"/>
                                        </p:tgtEl>
                                      </p:cBhvr>
                                      <p:to x="100000" y="100000"/>
                                    </p:animScale>
                                    <p:animScale>
                                      <p:cBhvr>
                                        <p:cTn id="31" dur="13">
                                          <p:stCondLst>
                                            <p:cond delay="656"/>
                                          </p:stCondLst>
                                        </p:cTn>
                                        <p:tgtEl>
                                          <p:spTgt spid="14"/>
                                        </p:tgtEl>
                                      </p:cBhvr>
                                      <p:to x="100000" y="80000"/>
                                    </p:animScale>
                                    <p:animScale>
                                      <p:cBhvr>
                                        <p:cTn id="32" dur="83" decel="50000">
                                          <p:stCondLst>
                                            <p:cond delay="669"/>
                                          </p:stCondLst>
                                        </p:cTn>
                                        <p:tgtEl>
                                          <p:spTgt spid="14"/>
                                        </p:tgtEl>
                                      </p:cBhvr>
                                      <p:to x="100000" y="100000"/>
                                    </p:animScale>
                                    <p:animScale>
                                      <p:cBhvr>
                                        <p:cTn id="33" dur="13">
                                          <p:stCondLst>
                                            <p:cond delay="821"/>
                                          </p:stCondLst>
                                        </p:cTn>
                                        <p:tgtEl>
                                          <p:spTgt spid="14"/>
                                        </p:tgtEl>
                                      </p:cBhvr>
                                      <p:to x="100000" y="90000"/>
                                    </p:animScale>
                                    <p:animScale>
                                      <p:cBhvr>
                                        <p:cTn id="34" dur="83" decel="50000">
                                          <p:stCondLst>
                                            <p:cond delay="834"/>
                                          </p:stCondLst>
                                        </p:cTn>
                                        <p:tgtEl>
                                          <p:spTgt spid="14"/>
                                        </p:tgtEl>
                                      </p:cBhvr>
                                      <p:to x="100000" y="100000"/>
                                    </p:animScale>
                                    <p:animScale>
                                      <p:cBhvr>
                                        <p:cTn id="35" dur="13">
                                          <p:stCondLst>
                                            <p:cond delay="904"/>
                                          </p:stCondLst>
                                        </p:cTn>
                                        <p:tgtEl>
                                          <p:spTgt spid="14"/>
                                        </p:tgtEl>
                                      </p:cBhvr>
                                      <p:to x="100000" y="95000"/>
                                    </p:animScale>
                                    <p:animScale>
                                      <p:cBhvr>
                                        <p:cTn id="36" dur="83" decel="50000">
                                          <p:stCondLst>
                                            <p:cond delay="917"/>
                                          </p:stCondLst>
                                        </p:cTn>
                                        <p:tgtEl>
                                          <p:spTgt spid="1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290">
                                          <p:stCondLst>
                                            <p:cond delay="0"/>
                                          </p:stCondLst>
                                        </p:cTn>
                                        <p:tgtEl>
                                          <p:spTgt spid="40"/>
                                        </p:tgtEl>
                                      </p:cBhvr>
                                    </p:animEffect>
                                    <p:anim calcmode="lin" valueType="num">
                                      <p:cBhvr>
                                        <p:cTn id="40"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45" dur="13">
                                          <p:stCondLst>
                                            <p:cond delay="325"/>
                                          </p:stCondLst>
                                        </p:cTn>
                                        <p:tgtEl>
                                          <p:spTgt spid="40"/>
                                        </p:tgtEl>
                                      </p:cBhvr>
                                      <p:to x="100000" y="60000"/>
                                    </p:animScale>
                                    <p:animScale>
                                      <p:cBhvr>
                                        <p:cTn id="46" dur="83" decel="50000">
                                          <p:stCondLst>
                                            <p:cond delay="338"/>
                                          </p:stCondLst>
                                        </p:cTn>
                                        <p:tgtEl>
                                          <p:spTgt spid="40"/>
                                        </p:tgtEl>
                                      </p:cBhvr>
                                      <p:to x="100000" y="100000"/>
                                    </p:animScale>
                                    <p:animScale>
                                      <p:cBhvr>
                                        <p:cTn id="47" dur="13">
                                          <p:stCondLst>
                                            <p:cond delay="656"/>
                                          </p:stCondLst>
                                        </p:cTn>
                                        <p:tgtEl>
                                          <p:spTgt spid="40"/>
                                        </p:tgtEl>
                                      </p:cBhvr>
                                      <p:to x="100000" y="80000"/>
                                    </p:animScale>
                                    <p:animScale>
                                      <p:cBhvr>
                                        <p:cTn id="48" dur="83" decel="50000">
                                          <p:stCondLst>
                                            <p:cond delay="669"/>
                                          </p:stCondLst>
                                        </p:cTn>
                                        <p:tgtEl>
                                          <p:spTgt spid="40"/>
                                        </p:tgtEl>
                                      </p:cBhvr>
                                      <p:to x="100000" y="100000"/>
                                    </p:animScale>
                                    <p:animScale>
                                      <p:cBhvr>
                                        <p:cTn id="49" dur="13">
                                          <p:stCondLst>
                                            <p:cond delay="821"/>
                                          </p:stCondLst>
                                        </p:cTn>
                                        <p:tgtEl>
                                          <p:spTgt spid="40"/>
                                        </p:tgtEl>
                                      </p:cBhvr>
                                      <p:to x="100000" y="90000"/>
                                    </p:animScale>
                                    <p:animScale>
                                      <p:cBhvr>
                                        <p:cTn id="50" dur="83" decel="50000">
                                          <p:stCondLst>
                                            <p:cond delay="834"/>
                                          </p:stCondLst>
                                        </p:cTn>
                                        <p:tgtEl>
                                          <p:spTgt spid="40"/>
                                        </p:tgtEl>
                                      </p:cBhvr>
                                      <p:to x="100000" y="100000"/>
                                    </p:animScale>
                                    <p:animScale>
                                      <p:cBhvr>
                                        <p:cTn id="51" dur="13">
                                          <p:stCondLst>
                                            <p:cond delay="904"/>
                                          </p:stCondLst>
                                        </p:cTn>
                                        <p:tgtEl>
                                          <p:spTgt spid="40"/>
                                        </p:tgtEl>
                                      </p:cBhvr>
                                      <p:to x="100000" y="95000"/>
                                    </p:animScale>
                                    <p:animScale>
                                      <p:cBhvr>
                                        <p:cTn id="52" dur="83" decel="50000">
                                          <p:stCondLst>
                                            <p:cond delay="917"/>
                                          </p:stCondLst>
                                        </p:cTn>
                                        <p:tgtEl>
                                          <p:spTgt spid="4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290">
                                          <p:stCondLst>
                                            <p:cond delay="0"/>
                                          </p:stCondLst>
                                        </p:cTn>
                                        <p:tgtEl>
                                          <p:spTgt spid="42"/>
                                        </p:tgtEl>
                                      </p:cBhvr>
                                    </p:animEffect>
                                    <p:anim calcmode="lin" valueType="num">
                                      <p:cBhvr>
                                        <p:cTn id="56" dur="911"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42"/>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42"/>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42"/>
                                        </p:tgtEl>
                                        <p:attrNameLst>
                                          <p:attrName>ppt_y</p:attrName>
                                        </p:attrNameLst>
                                      </p:cBhvr>
                                      <p:tavLst>
                                        <p:tav tm="0" fmla="#ppt_y-sin(pi*$)/81">
                                          <p:val>
                                            <p:fltVal val="0"/>
                                          </p:val>
                                        </p:tav>
                                        <p:tav tm="100000">
                                          <p:val>
                                            <p:fltVal val="1"/>
                                          </p:val>
                                        </p:tav>
                                      </p:tavLst>
                                    </p:anim>
                                    <p:animScale>
                                      <p:cBhvr>
                                        <p:cTn id="61" dur="13">
                                          <p:stCondLst>
                                            <p:cond delay="325"/>
                                          </p:stCondLst>
                                        </p:cTn>
                                        <p:tgtEl>
                                          <p:spTgt spid="42"/>
                                        </p:tgtEl>
                                      </p:cBhvr>
                                      <p:to x="100000" y="60000"/>
                                    </p:animScale>
                                    <p:animScale>
                                      <p:cBhvr>
                                        <p:cTn id="62" dur="83" decel="50000">
                                          <p:stCondLst>
                                            <p:cond delay="338"/>
                                          </p:stCondLst>
                                        </p:cTn>
                                        <p:tgtEl>
                                          <p:spTgt spid="42"/>
                                        </p:tgtEl>
                                      </p:cBhvr>
                                      <p:to x="100000" y="100000"/>
                                    </p:animScale>
                                    <p:animScale>
                                      <p:cBhvr>
                                        <p:cTn id="63" dur="13">
                                          <p:stCondLst>
                                            <p:cond delay="656"/>
                                          </p:stCondLst>
                                        </p:cTn>
                                        <p:tgtEl>
                                          <p:spTgt spid="42"/>
                                        </p:tgtEl>
                                      </p:cBhvr>
                                      <p:to x="100000" y="80000"/>
                                    </p:animScale>
                                    <p:animScale>
                                      <p:cBhvr>
                                        <p:cTn id="64" dur="83" decel="50000">
                                          <p:stCondLst>
                                            <p:cond delay="669"/>
                                          </p:stCondLst>
                                        </p:cTn>
                                        <p:tgtEl>
                                          <p:spTgt spid="42"/>
                                        </p:tgtEl>
                                      </p:cBhvr>
                                      <p:to x="100000" y="100000"/>
                                    </p:animScale>
                                    <p:animScale>
                                      <p:cBhvr>
                                        <p:cTn id="65" dur="13">
                                          <p:stCondLst>
                                            <p:cond delay="821"/>
                                          </p:stCondLst>
                                        </p:cTn>
                                        <p:tgtEl>
                                          <p:spTgt spid="42"/>
                                        </p:tgtEl>
                                      </p:cBhvr>
                                      <p:to x="100000" y="90000"/>
                                    </p:animScale>
                                    <p:animScale>
                                      <p:cBhvr>
                                        <p:cTn id="66" dur="83" decel="50000">
                                          <p:stCondLst>
                                            <p:cond delay="834"/>
                                          </p:stCondLst>
                                        </p:cTn>
                                        <p:tgtEl>
                                          <p:spTgt spid="42"/>
                                        </p:tgtEl>
                                      </p:cBhvr>
                                      <p:to x="100000" y="100000"/>
                                    </p:animScale>
                                    <p:animScale>
                                      <p:cBhvr>
                                        <p:cTn id="67" dur="13">
                                          <p:stCondLst>
                                            <p:cond delay="904"/>
                                          </p:stCondLst>
                                        </p:cTn>
                                        <p:tgtEl>
                                          <p:spTgt spid="42"/>
                                        </p:tgtEl>
                                      </p:cBhvr>
                                      <p:to x="100000" y="95000"/>
                                    </p:animScale>
                                    <p:animScale>
                                      <p:cBhvr>
                                        <p:cTn id="68" dur="83" decel="50000">
                                          <p:stCondLst>
                                            <p:cond delay="917"/>
                                          </p:stCondLst>
                                        </p:cTn>
                                        <p:tgtEl>
                                          <p:spTgt spid="42"/>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down)">
                                      <p:cBhvr>
                                        <p:cTn id="71" dur="290">
                                          <p:stCondLst>
                                            <p:cond delay="0"/>
                                          </p:stCondLst>
                                        </p:cTn>
                                        <p:tgtEl>
                                          <p:spTgt spid="44"/>
                                        </p:tgtEl>
                                      </p:cBhvr>
                                    </p:animEffect>
                                    <p:anim calcmode="lin" valueType="num">
                                      <p:cBhvr>
                                        <p:cTn id="72" dur="911"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73" dur="332"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74" dur="332" tmFilter="0, 0; 0.125,0.2665; 0.25,0.4; 0.375,0.465; 0.5,0.5;  0.625,0.535; 0.75,0.6; 0.875,0.7335; 1,1">
                                          <p:stCondLst>
                                            <p:cond delay="332"/>
                                          </p:stCondLst>
                                        </p:cTn>
                                        <p:tgtEl>
                                          <p:spTgt spid="44"/>
                                        </p:tgtEl>
                                        <p:attrNameLst>
                                          <p:attrName>ppt_y</p:attrName>
                                        </p:attrNameLst>
                                      </p:cBhvr>
                                      <p:tavLst>
                                        <p:tav tm="0" fmla="#ppt_y-sin(pi*$)/9">
                                          <p:val>
                                            <p:fltVal val="0"/>
                                          </p:val>
                                        </p:tav>
                                        <p:tav tm="100000">
                                          <p:val>
                                            <p:fltVal val="1"/>
                                          </p:val>
                                        </p:tav>
                                      </p:tavLst>
                                    </p:anim>
                                    <p:anim calcmode="lin" valueType="num">
                                      <p:cBhvr>
                                        <p:cTn id="75" dur="166" tmFilter="0, 0; 0.125,0.2665; 0.25,0.4; 0.375,0.465; 0.5,0.5;  0.625,0.535; 0.75,0.6; 0.875,0.7335; 1,1">
                                          <p:stCondLst>
                                            <p:cond delay="662"/>
                                          </p:stCondLst>
                                        </p:cTn>
                                        <p:tgtEl>
                                          <p:spTgt spid="44"/>
                                        </p:tgtEl>
                                        <p:attrNameLst>
                                          <p:attrName>ppt_y</p:attrName>
                                        </p:attrNameLst>
                                      </p:cBhvr>
                                      <p:tavLst>
                                        <p:tav tm="0" fmla="#ppt_y-sin(pi*$)/27">
                                          <p:val>
                                            <p:fltVal val="0"/>
                                          </p:val>
                                        </p:tav>
                                        <p:tav tm="100000">
                                          <p:val>
                                            <p:fltVal val="1"/>
                                          </p:val>
                                        </p:tav>
                                      </p:tavLst>
                                    </p:anim>
                                    <p:anim calcmode="lin" valueType="num">
                                      <p:cBhvr>
                                        <p:cTn id="76" dur="82" tmFilter="0, 0; 0.125,0.2665; 0.25,0.4; 0.375,0.465; 0.5,0.5;  0.625,0.535; 0.75,0.6; 0.875,0.7335; 1,1">
                                          <p:stCondLst>
                                            <p:cond delay="828"/>
                                          </p:stCondLst>
                                        </p:cTn>
                                        <p:tgtEl>
                                          <p:spTgt spid="44"/>
                                        </p:tgtEl>
                                        <p:attrNameLst>
                                          <p:attrName>ppt_y</p:attrName>
                                        </p:attrNameLst>
                                      </p:cBhvr>
                                      <p:tavLst>
                                        <p:tav tm="0" fmla="#ppt_y-sin(pi*$)/81">
                                          <p:val>
                                            <p:fltVal val="0"/>
                                          </p:val>
                                        </p:tav>
                                        <p:tav tm="100000">
                                          <p:val>
                                            <p:fltVal val="1"/>
                                          </p:val>
                                        </p:tav>
                                      </p:tavLst>
                                    </p:anim>
                                    <p:animScale>
                                      <p:cBhvr>
                                        <p:cTn id="77" dur="13">
                                          <p:stCondLst>
                                            <p:cond delay="325"/>
                                          </p:stCondLst>
                                        </p:cTn>
                                        <p:tgtEl>
                                          <p:spTgt spid="44"/>
                                        </p:tgtEl>
                                      </p:cBhvr>
                                      <p:to x="100000" y="60000"/>
                                    </p:animScale>
                                    <p:animScale>
                                      <p:cBhvr>
                                        <p:cTn id="78" dur="83" decel="50000">
                                          <p:stCondLst>
                                            <p:cond delay="338"/>
                                          </p:stCondLst>
                                        </p:cTn>
                                        <p:tgtEl>
                                          <p:spTgt spid="44"/>
                                        </p:tgtEl>
                                      </p:cBhvr>
                                      <p:to x="100000" y="100000"/>
                                    </p:animScale>
                                    <p:animScale>
                                      <p:cBhvr>
                                        <p:cTn id="79" dur="13">
                                          <p:stCondLst>
                                            <p:cond delay="656"/>
                                          </p:stCondLst>
                                        </p:cTn>
                                        <p:tgtEl>
                                          <p:spTgt spid="44"/>
                                        </p:tgtEl>
                                      </p:cBhvr>
                                      <p:to x="100000" y="80000"/>
                                    </p:animScale>
                                    <p:animScale>
                                      <p:cBhvr>
                                        <p:cTn id="80" dur="83" decel="50000">
                                          <p:stCondLst>
                                            <p:cond delay="669"/>
                                          </p:stCondLst>
                                        </p:cTn>
                                        <p:tgtEl>
                                          <p:spTgt spid="44"/>
                                        </p:tgtEl>
                                      </p:cBhvr>
                                      <p:to x="100000" y="100000"/>
                                    </p:animScale>
                                    <p:animScale>
                                      <p:cBhvr>
                                        <p:cTn id="81" dur="13">
                                          <p:stCondLst>
                                            <p:cond delay="821"/>
                                          </p:stCondLst>
                                        </p:cTn>
                                        <p:tgtEl>
                                          <p:spTgt spid="44"/>
                                        </p:tgtEl>
                                      </p:cBhvr>
                                      <p:to x="100000" y="90000"/>
                                    </p:animScale>
                                    <p:animScale>
                                      <p:cBhvr>
                                        <p:cTn id="82" dur="83" decel="50000">
                                          <p:stCondLst>
                                            <p:cond delay="834"/>
                                          </p:stCondLst>
                                        </p:cTn>
                                        <p:tgtEl>
                                          <p:spTgt spid="44"/>
                                        </p:tgtEl>
                                      </p:cBhvr>
                                      <p:to x="100000" y="100000"/>
                                    </p:animScale>
                                    <p:animScale>
                                      <p:cBhvr>
                                        <p:cTn id="83" dur="13">
                                          <p:stCondLst>
                                            <p:cond delay="904"/>
                                          </p:stCondLst>
                                        </p:cTn>
                                        <p:tgtEl>
                                          <p:spTgt spid="44"/>
                                        </p:tgtEl>
                                      </p:cBhvr>
                                      <p:to x="100000" y="95000"/>
                                    </p:animScale>
                                    <p:animScale>
                                      <p:cBhvr>
                                        <p:cTn id="84" dur="83" decel="50000">
                                          <p:stCondLst>
                                            <p:cond delay="917"/>
                                          </p:stCondLst>
                                        </p:cTn>
                                        <p:tgtEl>
                                          <p:spTgt spid="44"/>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290">
                                          <p:stCondLst>
                                            <p:cond delay="0"/>
                                          </p:stCondLst>
                                        </p:cTn>
                                        <p:tgtEl>
                                          <p:spTgt spid="39"/>
                                        </p:tgtEl>
                                      </p:cBhvr>
                                    </p:animEffect>
                                    <p:anim calcmode="lin" valueType="num">
                                      <p:cBhvr>
                                        <p:cTn id="88" dur="911"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89" dur="332"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0" dur="332" tmFilter="0, 0; 0.125,0.2665; 0.25,0.4; 0.375,0.465; 0.5,0.5;  0.625,0.535; 0.75,0.6; 0.875,0.7335; 1,1">
                                          <p:stCondLst>
                                            <p:cond delay="332"/>
                                          </p:stCondLst>
                                        </p:cTn>
                                        <p:tgtEl>
                                          <p:spTgt spid="39"/>
                                        </p:tgtEl>
                                        <p:attrNameLst>
                                          <p:attrName>ppt_y</p:attrName>
                                        </p:attrNameLst>
                                      </p:cBhvr>
                                      <p:tavLst>
                                        <p:tav tm="0" fmla="#ppt_y-sin(pi*$)/9">
                                          <p:val>
                                            <p:fltVal val="0"/>
                                          </p:val>
                                        </p:tav>
                                        <p:tav tm="100000">
                                          <p:val>
                                            <p:fltVal val="1"/>
                                          </p:val>
                                        </p:tav>
                                      </p:tavLst>
                                    </p:anim>
                                    <p:anim calcmode="lin" valueType="num">
                                      <p:cBhvr>
                                        <p:cTn id="91" dur="166" tmFilter="0, 0; 0.125,0.2665; 0.25,0.4; 0.375,0.465; 0.5,0.5;  0.625,0.535; 0.75,0.6; 0.875,0.7335; 1,1">
                                          <p:stCondLst>
                                            <p:cond delay="662"/>
                                          </p:stCondLst>
                                        </p:cTn>
                                        <p:tgtEl>
                                          <p:spTgt spid="39"/>
                                        </p:tgtEl>
                                        <p:attrNameLst>
                                          <p:attrName>ppt_y</p:attrName>
                                        </p:attrNameLst>
                                      </p:cBhvr>
                                      <p:tavLst>
                                        <p:tav tm="0" fmla="#ppt_y-sin(pi*$)/27">
                                          <p:val>
                                            <p:fltVal val="0"/>
                                          </p:val>
                                        </p:tav>
                                        <p:tav tm="100000">
                                          <p:val>
                                            <p:fltVal val="1"/>
                                          </p:val>
                                        </p:tav>
                                      </p:tavLst>
                                    </p:anim>
                                    <p:anim calcmode="lin" valueType="num">
                                      <p:cBhvr>
                                        <p:cTn id="92" dur="82" tmFilter="0, 0; 0.125,0.2665; 0.25,0.4; 0.375,0.465; 0.5,0.5;  0.625,0.535; 0.75,0.6; 0.875,0.7335; 1,1">
                                          <p:stCondLst>
                                            <p:cond delay="828"/>
                                          </p:stCondLst>
                                        </p:cTn>
                                        <p:tgtEl>
                                          <p:spTgt spid="39"/>
                                        </p:tgtEl>
                                        <p:attrNameLst>
                                          <p:attrName>ppt_y</p:attrName>
                                        </p:attrNameLst>
                                      </p:cBhvr>
                                      <p:tavLst>
                                        <p:tav tm="0" fmla="#ppt_y-sin(pi*$)/81">
                                          <p:val>
                                            <p:fltVal val="0"/>
                                          </p:val>
                                        </p:tav>
                                        <p:tav tm="100000">
                                          <p:val>
                                            <p:fltVal val="1"/>
                                          </p:val>
                                        </p:tav>
                                      </p:tavLst>
                                    </p:anim>
                                    <p:animScale>
                                      <p:cBhvr>
                                        <p:cTn id="93" dur="13">
                                          <p:stCondLst>
                                            <p:cond delay="325"/>
                                          </p:stCondLst>
                                        </p:cTn>
                                        <p:tgtEl>
                                          <p:spTgt spid="39"/>
                                        </p:tgtEl>
                                      </p:cBhvr>
                                      <p:to x="100000" y="60000"/>
                                    </p:animScale>
                                    <p:animScale>
                                      <p:cBhvr>
                                        <p:cTn id="94" dur="83" decel="50000">
                                          <p:stCondLst>
                                            <p:cond delay="338"/>
                                          </p:stCondLst>
                                        </p:cTn>
                                        <p:tgtEl>
                                          <p:spTgt spid="39"/>
                                        </p:tgtEl>
                                      </p:cBhvr>
                                      <p:to x="100000" y="100000"/>
                                    </p:animScale>
                                    <p:animScale>
                                      <p:cBhvr>
                                        <p:cTn id="95" dur="13">
                                          <p:stCondLst>
                                            <p:cond delay="656"/>
                                          </p:stCondLst>
                                        </p:cTn>
                                        <p:tgtEl>
                                          <p:spTgt spid="39"/>
                                        </p:tgtEl>
                                      </p:cBhvr>
                                      <p:to x="100000" y="80000"/>
                                    </p:animScale>
                                    <p:animScale>
                                      <p:cBhvr>
                                        <p:cTn id="96" dur="83" decel="50000">
                                          <p:stCondLst>
                                            <p:cond delay="669"/>
                                          </p:stCondLst>
                                        </p:cTn>
                                        <p:tgtEl>
                                          <p:spTgt spid="39"/>
                                        </p:tgtEl>
                                      </p:cBhvr>
                                      <p:to x="100000" y="100000"/>
                                    </p:animScale>
                                    <p:animScale>
                                      <p:cBhvr>
                                        <p:cTn id="97" dur="13">
                                          <p:stCondLst>
                                            <p:cond delay="821"/>
                                          </p:stCondLst>
                                        </p:cTn>
                                        <p:tgtEl>
                                          <p:spTgt spid="39"/>
                                        </p:tgtEl>
                                      </p:cBhvr>
                                      <p:to x="100000" y="90000"/>
                                    </p:animScale>
                                    <p:animScale>
                                      <p:cBhvr>
                                        <p:cTn id="98" dur="83" decel="50000">
                                          <p:stCondLst>
                                            <p:cond delay="834"/>
                                          </p:stCondLst>
                                        </p:cTn>
                                        <p:tgtEl>
                                          <p:spTgt spid="39"/>
                                        </p:tgtEl>
                                      </p:cBhvr>
                                      <p:to x="100000" y="100000"/>
                                    </p:animScale>
                                    <p:animScale>
                                      <p:cBhvr>
                                        <p:cTn id="99" dur="13">
                                          <p:stCondLst>
                                            <p:cond delay="904"/>
                                          </p:stCondLst>
                                        </p:cTn>
                                        <p:tgtEl>
                                          <p:spTgt spid="39"/>
                                        </p:tgtEl>
                                      </p:cBhvr>
                                      <p:to x="100000" y="95000"/>
                                    </p:animScale>
                                    <p:animScale>
                                      <p:cBhvr>
                                        <p:cTn id="100" dur="83" decel="50000">
                                          <p:stCondLst>
                                            <p:cond delay="917"/>
                                          </p:stCondLst>
                                        </p:cTn>
                                        <p:tgtEl>
                                          <p:spTgt spid="39"/>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2"/>
                                        </p:tgtEl>
                                        <p:attrNameLst>
                                          <p:attrName>style.visibility</p:attrName>
                                        </p:attrNameLst>
                                      </p:cBhvr>
                                      <p:to>
                                        <p:strVal val="visible"/>
                                      </p:to>
                                    </p:set>
                                    <p:animEffect transition="in" filter="wipe(down)">
                                      <p:cBhvr>
                                        <p:cTn id="103" dur="290">
                                          <p:stCondLst>
                                            <p:cond delay="0"/>
                                          </p:stCondLst>
                                        </p:cTn>
                                        <p:tgtEl>
                                          <p:spTgt spid="2"/>
                                        </p:tgtEl>
                                      </p:cBhvr>
                                    </p:animEffect>
                                    <p:anim calcmode="lin" valueType="num">
                                      <p:cBhvr>
                                        <p:cTn id="10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09" dur="13">
                                          <p:stCondLst>
                                            <p:cond delay="325"/>
                                          </p:stCondLst>
                                        </p:cTn>
                                        <p:tgtEl>
                                          <p:spTgt spid="2"/>
                                        </p:tgtEl>
                                      </p:cBhvr>
                                      <p:to x="100000" y="60000"/>
                                    </p:animScale>
                                    <p:animScale>
                                      <p:cBhvr>
                                        <p:cTn id="110" dur="83" decel="50000">
                                          <p:stCondLst>
                                            <p:cond delay="338"/>
                                          </p:stCondLst>
                                        </p:cTn>
                                        <p:tgtEl>
                                          <p:spTgt spid="2"/>
                                        </p:tgtEl>
                                      </p:cBhvr>
                                      <p:to x="100000" y="100000"/>
                                    </p:animScale>
                                    <p:animScale>
                                      <p:cBhvr>
                                        <p:cTn id="111" dur="13">
                                          <p:stCondLst>
                                            <p:cond delay="656"/>
                                          </p:stCondLst>
                                        </p:cTn>
                                        <p:tgtEl>
                                          <p:spTgt spid="2"/>
                                        </p:tgtEl>
                                      </p:cBhvr>
                                      <p:to x="100000" y="80000"/>
                                    </p:animScale>
                                    <p:animScale>
                                      <p:cBhvr>
                                        <p:cTn id="112" dur="83" decel="50000">
                                          <p:stCondLst>
                                            <p:cond delay="669"/>
                                          </p:stCondLst>
                                        </p:cTn>
                                        <p:tgtEl>
                                          <p:spTgt spid="2"/>
                                        </p:tgtEl>
                                      </p:cBhvr>
                                      <p:to x="100000" y="100000"/>
                                    </p:animScale>
                                    <p:animScale>
                                      <p:cBhvr>
                                        <p:cTn id="113" dur="13">
                                          <p:stCondLst>
                                            <p:cond delay="821"/>
                                          </p:stCondLst>
                                        </p:cTn>
                                        <p:tgtEl>
                                          <p:spTgt spid="2"/>
                                        </p:tgtEl>
                                      </p:cBhvr>
                                      <p:to x="100000" y="90000"/>
                                    </p:animScale>
                                    <p:animScale>
                                      <p:cBhvr>
                                        <p:cTn id="114" dur="83" decel="50000">
                                          <p:stCondLst>
                                            <p:cond delay="834"/>
                                          </p:stCondLst>
                                        </p:cTn>
                                        <p:tgtEl>
                                          <p:spTgt spid="2"/>
                                        </p:tgtEl>
                                      </p:cBhvr>
                                      <p:to x="100000" y="100000"/>
                                    </p:animScale>
                                    <p:animScale>
                                      <p:cBhvr>
                                        <p:cTn id="115" dur="13">
                                          <p:stCondLst>
                                            <p:cond delay="904"/>
                                          </p:stCondLst>
                                        </p:cTn>
                                        <p:tgtEl>
                                          <p:spTgt spid="2"/>
                                        </p:tgtEl>
                                      </p:cBhvr>
                                      <p:to x="100000" y="95000"/>
                                    </p:animScale>
                                    <p:animScale>
                                      <p:cBhvr>
                                        <p:cTn id="11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2332690"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Design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4" name="Object 3"/>
          <p:cNvGraphicFramePr>
            <a:graphicFrameLocks noChangeAspect="1"/>
          </p:cNvGraphicFramePr>
          <p:nvPr>
            <p:extLst>
              <p:ext uri="{D42A27DB-BD31-4B8C-83A1-F6EECF244321}">
                <p14:modId xmlns:p14="http://schemas.microsoft.com/office/powerpoint/2010/main" val="741722656"/>
              </p:ext>
            </p:extLst>
          </p:nvPr>
        </p:nvGraphicFramePr>
        <p:xfrm>
          <a:off x="2514600" y="1159813"/>
          <a:ext cx="6781800" cy="2475030"/>
        </p:xfrm>
        <a:graphic>
          <a:graphicData uri="http://schemas.openxmlformats.org/presentationml/2006/ole">
            <mc:AlternateContent xmlns:mc="http://schemas.openxmlformats.org/markup-compatibility/2006">
              <mc:Choice xmlns:v="urn:schemas-microsoft-com:vml" Requires="v">
                <p:oleObj spid="_x0000_s2069" name="Worksheet" r:id="rId4" imgW="5924612" imgH="2162132" progId="Excel.Sheet.12">
                  <p:embed/>
                </p:oleObj>
              </mc:Choice>
              <mc:Fallback>
                <p:oleObj name="Worksheet" r:id="rId4" imgW="5924612" imgH="2162132" progId="Excel.Sheet.12">
                  <p:embed/>
                  <p:pic>
                    <p:nvPicPr>
                      <p:cNvPr id="0" name=""/>
                      <p:cNvPicPr/>
                      <p:nvPr/>
                    </p:nvPicPr>
                    <p:blipFill>
                      <a:blip r:embed="rId5"/>
                      <a:stretch>
                        <a:fillRect/>
                      </a:stretch>
                    </p:blipFill>
                    <p:spPr>
                      <a:xfrm>
                        <a:off x="2514600" y="1159813"/>
                        <a:ext cx="6781800" cy="2475030"/>
                      </a:xfrm>
                      <a:prstGeom prst="rect">
                        <a:avLst/>
                      </a:prstGeom>
                    </p:spPr>
                  </p:pic>
                </p:oleObj>
              </mc:Fallback>
            </mc:AlternateContent>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42026392"/>
              </p:ext>
            </p:extLst>
          </p:nvPr>
        </p:nvGraphicFramePr>
        <p:xfrm>
          <a:off x="2514600" y="3764279"/>
          <a:ext cx="6781800" cy="2651758"/>
        </p:xfrm>
        <a:graphic>
          <a:graphicData uri="http://schemas.openxmlformats.org/drawingml/2006/table">
            <a:tbl>
              <a:tblPr/>
              <a:tblGrid>
                <a:gridCol w="966987">
                  <a:extLst>
                    <a:ext uri="{9D8B030D-6E8A-4147-A177-3AD203B41FA5}">
                      <a16:colId xmlns:a16="http://schemas.microsoft.com/office/drawing/2014/main" val="3933300692"/>
                    </a:ext>
                  </a:extLst>
                </a:gridCol>
                <a:gridCol w="3803481">
                  <a:extLst>
                    <a:ext uri="{9D8B030D-6E8A-4147-A177-3AD203B41FA5}">
                      <a16:colId xmlns:a16="http://schemas.microsoft.com/office/drawing/2014/main" val="1755182260"/>
                    </a:ext>
                  </a:extLst>
                </a:gridCol>
                <a:gridCol w="1134598">
                  <a:extLst>
                    <a:ext uri="{9D8B030D-6E8A-4147-A177-3AD203B41FA5}">
                      <a16:colId xmlns:a16="http://schemas.microsoft.com/office/drawing/2014/main" val="3557464697"/>
                    </a:ext>
                  </a:extLst>
                </a:gridCol>
                <a:gridCol w="876734">
                  <a:extLst>
                    <a:ext uri="{9D8B030D-6E8A-4147-A177-3AD203B41FA5}">
                      <a16:colId xmlns:a16="http://schemas.microsoft.com/office/drawing/2014/main" val="2227311423"/>
                    </a:ext>
                  </a:extLst>
                </a:gridCol>
              </a:tblGrid>
              <a:tr h="293336">
                <a:tc gridSpan="4">
                  <a:txBody>
                    <a:bodyPr/>
                    <a:lstStyle/>
                    <a:p>
                      <a:pPr algn="ctr" fontAlgn="b"/>
                      <a:r>
                        <a:rPr lang="en-US" sz="1800" b="1" i="0" u="none" strike="noStrike" dirty="0">
                          <a:solidFill>
                            <a:srgbClr val="000000"/>
                          </a:solidFill>
                          <a:effectLst/>
                          <a:latin typeface="Calibri" panose="020F0502020204030204" pitchFamily="34" charset="0"/>
                        </a:rPr>
                        <a:t>User Story: Refund</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05997937"/>
                  </a:ext>
                </a:extLst>
              </a:tr>
              <a:tr h="293336">
                <a:tc>
                  <a:txBody>
                    <a:bodyPr/>
                    <a:lstStyle/>
                    <a:p>
                      <a:pPr algn="l" fontAlgn="b"/>
                      <a:r>
                        <a:rPr lang="en-US" sz="18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965264845"/>
                  </a:ext>
                </a:extLst>
              </a:tr>
              <a:tr h="293336">
                <a:tc rowSpan="2">
                  <a:txBody>
                    <a:bodyPr/>
                    <a:lstStyle/>
                    <a:p>
                      <a:pPr algn="ctr" fontAlgn="ctr"/>
                      <a:r>
                        <a:rPr lang="en-US" sz="18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Making the  Refund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3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516505581"/>
                  </a:ext>
                </a:extLst>
              </a:tr>
              <a:tr h="293336">
                <a:tc vMerge="1">
                  <a:txBody>
                    <a:bodyPr/>
                    <a:lstStyle/>
                    <a:p>
                      <a:endParaRPr lang="en-US"/>
                    </a:p>
                  </a:txBody>
                  <a:tcPr/>
                </a:tc>
                <a:tc>
                  <a:txBody>
                    <a:bodyPr/>
                    <a:lstStyle/>
                    <a:p>
                      <a:pPr algn="l" fontAlgn="b"/>
                      <a:r>
                        <a:rPr lang="en-US" sz="18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951990675"/>
                  </a:ext>
                </a:extLst>
              </a:tr>
              <a:tr h="293336">
                <a:tc rowSpan="2">
                  <a:txBody>
                    <a:bodyPr/>
                    <a:lstStyle/>
                    <a:p>
                      <a:pPr algn="ctr" fontAlgn="ctr"/>
                      <a:r>
                        <a:rPr lang="en-US" sz="18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Making the logic for refund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3633753720"/>
                  </a:ext>
                </a:extLst>
              </a:tr>
              <a:tr h="293336">
                <a:tc vMerge="1">
                  <a:txBody>
                    <a:bodyPr/>
                    <a:lstStyle/>
                    <a:p>
                      <a:endParaRPr lang="en-US"/>
                    </a:p>
                  </a:txBody>
                  <a:tcPr/>
                </a:tc>
                <a:tc>
                  <a:txBody>
                    <a:bodyPr/>
                    <a:lstStyle/>
                    <a:p>
                      <a:pPr algn="l" fontAlgn="b"/>
                      <a:r>
                        <a:rPr lang="en-US" sz="18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48067210"/>
                  </a:ext>
                </a:extLst>
              </a:tr>
              <a:tr h="293336">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Connecting the refund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err="1">
                          <a:solidFill>
                            <a:srgbClr val="000000"/>
                          </a:solidFill>
                          <a:effectLst/>
                          <a:latin typeface="Calibri" panose="020F0502020204030204" pitchFamily="34" charset="0"/>
                        </a:rPr>
                        <a:t>Karthik</a:t>
                      </a:r>
                      <a:endParaRPr lang="en-US" sz="18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a:solidFill>
                            <a:srgbClr val="000000"/>
                          </a:solidFill>
                          <a:effectLst/>
                          <a:latin typeface="Calibri" panose="020F0502020204030204" pitchFamily="34" charset="0"/>
                        </a:rPr>
                        <a:t>9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32337823"/>
                  </a:ext>
                </a:extLst>
              </a:tr>
              <a:tr h="293336">
                <a:tc rowSpan="2">
                  <a:txBody>
                    <a:bodyPr/>
                    <a:lstStyle/>
                    <a:p>
                      <a:pPr algn="ctr" fontAlgn="ctr"/>
                      <a:r>
                        <a:rPr lang="en-US" sz="18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5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030651554"/>
                  </a:ext>
                </a:extLst>
              </a:tr>
              <a:tr h="305070">
                <a:tc vMerge="1">
                  <a:txBody>
                    <a:bodyPr/>
                    <a:lstStyle/>
                    <a:p>
                      <a:endParaRPr lang="en-US"/>
                    </a:p>
                  </a:txBody>
                  <a:tcPr/>
                </a:tc>
                <a:tc>
                  <a:txBody>
                    <a:bodyPr/>
                    <a:lstStyle/>
                    <a:p>
                      <a:pPr algn="l" fontAlgn="b"/>
                      <a:r>
                        <a:rPr lang="en-US" sz="18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err="1">
                          <a:solidFill>
                            <a:srgbClr val="000000"/>
                          </a:solidFill>
                          <a:effectLst/>
                          <a:latin typeface="Calibri" panose="020F0502020204030204" pitchFamily="34" charset="0"/>
                        </a:rPr>
                        <a:t>Soheil</a:t>
                      </a:r>
                      <a:endParaRPr lang="en-US" sz="18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8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10295360"/>
                  </a:ext>
                </a:extLst>
              </a:tr>
            </a:tbl>
          </a:graphicData>
        </a:graphic>
      </p:graphicFrame>
    </p:spTree>
    <p:extLst>
      <p:ext uri="{BB962C8B-B14F-4D97-AF65-F5344CB8AC3E}">
        <p14:creationId xmlns:p14="http://schemas.microsoft.com/office/powerpoint/2010/main" val="163142398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5996706"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Design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167" y="1159813"/>
            <a:ext cx="5313218" cy="5313218"/>
          </a:xfrm>
          <a:prstGeom prst="rect">
            <a:avLst/>
          </a:prstGeom>
          <a:ln w="15875">
            <a:solidFill>
              <a:schemeClr val="tx1"/>
            </a:solidFill>
          </a:ln>
        </p:spPr>
      </p:pic>
    </p:spTree>
    <p:extLst>
      <p:ext uri="{BB962C8B-B14F-4D97-AF65-F5344CB8AC3E}">
        <p14:creationId xmlns:p14="http://schemas.microsoft.com/office/powerpoint/2010/main" val="219326174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Design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graphicFrame>
        <p:nvGraphicFramePr>
          <p:cNvPr id="5" name="Chart 4">
            <a:extLst>
              <a:ext uri="{FF2B5EF4-FFF2-40B4-BE49-F238E27FC236}">
                <a16:creationId xmlns:a16="http://schemas.microsoft.com/office/drawing/2014/main" id="{2FAF4A9F-D3C9-49EA-AAF9-3026F21A2EEE}"/>
              </a:ext>
            </a:extLst>
          </p:cNvPr>
          <p:cNvGraphicFramePr>
            <a:graphicFrameLocks/>
          </p:cNvGraphicFramePr>
          <p:nvPr>
            <p:extLst>
              <p:ext uri="{D42A27DB-BD31-4B8C-83A1-F6EECF244321}">
                <p14:modId xmlns:p14="http://schemas.microsoft.com/office/powerpoint/2010/main" val="4047244756"/>
              </p:ext>
            </p:extLst>
          </p:nvPr>
        </p:nvGraphicFramePr>
        <p:xfrm>
          <a:off x="2104917" y="1939290"/>
          <a:ext cx="8395443" cy="42633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6933308"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Design –</a:t>
            </a:r>
          </a:p>
          <a:p>
            <a:r>
              <a:rPr lang="en-US" sz="4800" b="1" dirty="0">
                <a:solidFill>
                  <a:prstClr val="white"/>
                </a:solidFill>
                <a:latin typeface="Microsoft YaHei Light" pitchFamily="34" charset="-122"/>
                <a:ea typeface="Microsoft YaHei Light" pitchFamily="34" charset="-122"/>
              </a:rPr>
              <a:t>Refactoring: SRP &amp; DRY </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4" name="Picture 3"/>
          <p:cNvPicPr>
            <a:picLocks noChangeAspect="1"/>
          </p:cNvPicPr>
          <p:nvPr/>
        </p:nvPicPr>
        <p:blipFill rotWithShape="1">
          <a:blip r:embed="rId3"/>
          <a:srcRect t="4695" r="14252"/>
          <a:stretch/>
        </p:blipFill>
        <p:spPr>
          <a:xfrm>
            <a:off x="934870" y="2053260"/>
            <a:ext cx="4896774" cy="3543756"/>
          </a:xfrm>
          <a:prstGeom prst="rect">
            <a:avLst/>
          </a:prstGeom>
        </p:spPr>
      </p:pic>
      <p:sp>
        <p:nvSpPr>
          <p:cNvPr id="8" name="TextBox 7"/>
          <p:cNvSpPr txBox="1"/>
          <p:nvPr/>
        </p:nvSpPr>
        <p:spPr>
          <a:xfrm>
            <a:off x="5287767" y="3437071"/>
            <a:ext cx="1973937"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Moved to Common after refactoring</a:t>
            </a:r>
          </a:p>
        </p:txBody>
      </p:sp>
      <p:cxnSp>
        <p:nvCxnSpPr>
          <p:cNvPr id="10" name="Straight Arrow Connector 9"/>
          <p:cNvCxnSpPr/>
          <p:nvPr/>
        </p:nvCxnSpPr>
        <p:spPr>
          <a:xfrm flipH="1" flipV="1">
            <a:off x="4852220" y="2344995"/>
            <a:ext cx="1129184" cy="103946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7261704" y="2182454"/>
            <a:ext cx="4610100" cy="2876550"/>
          </a:xfrm>
          <a:prstGeom prst="rect">
            <a:avLst/>
          </a:prstGeom>
        </p:spPr>
      </p:pic>
      <p:cxnSp>
        <p:nvCxnSpPr>
          <p:cNvPr id="13" name="Straight Arrow Connector 12"/>
          <p:cNvCxnSpPr/>
          <p:nvPr/>
        </p:nvCxnSpPr>
        <p:spPr>
          <a:xfrm flipV="1">
            <a:off x="6858000" y="2375785"/>
            <a:ext cx="840658" cy="10086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7996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Continuous Integration: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sp>
        <p:nvSpPr>
          <p:cNvPr id="8" name="TextBox 7"/>
          <p:cNvSpPr txBox="1"/>
          <p:nvPr/>
        </p:nvSpPr>
        <p:spPr>
          <a:xfrm>
            <a:off x="989351" y="1396104"/>
            <a:ext cx="10792918" cy="4622804"/>
          </a:xfrm>
          <a:prstGeom prst="rect">
            <a:avLst/>
          </a:prstGeom>
          <a:noFill/>
          <a:ln>
            <a:solidFill>
              <a:schemeClr val="bg1"/>
            </a:solidFill>
          </a:ln>
        </p:spPr>
        <p:txBody>
          <a:bodyPr wrap="square" rtlCol="0">
            <a:spAutoFit/>
          </a:bodyPr>
          <a:lstStyle/>
          <a:p>
            <a:pPr lvl="0">
              <a:lnSpc>
                <a:spcPct val="115000"/>
              </a:lnSpc>
              <a:buClr>
                <a:schemeClr val="dk1"/>
              </a:buClr>
              <a:buSzPct val="25000"/>
            </a:pPr>
            <a:r>
              <a:rPr lang="en" sz="2000" b="1" dirty="0">
                <a:solidFill>
                  <a:schemeClr val="bg1"/>
                </a:solidFill>
                <a:latin typeface="Microsoft YaHei Light" panose="020B0502040204020203" pitchFamily="34" charset="-122"/>
                <a:ea typeface="Microsoft YaHei Light" panose="020B0502040204020203" pitchFamily="34" charset="-122"/>
                <a:cs typeface="Arial"/>
                <a:sym typeface="Arial"/>
              </a:rPr>
              <a:t>As GitHub is easily accessible to all and we wanted a more secure version control tool for our code, so we shifted from GitHub to BitBucket. </a:t>
            </a:r>
          </a:p>
          <a:p>
            <a:pPr lvl="0">
              <a:lnSpc>
                <a:spcPct val="115000"/>
              </a:lnSpc>
              <a:buClr>
                <a:schemeClr val="dk1"/>
              </a:buClr>
              <a:buSzPct val="25000"/>
            </a:pPr>
            <a:endPar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rPr>
              <a:t>Link: </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 commands: </a:t>
            </a:r>
          </a:p>
          <a:p>
            <a:pPr lvl="0">
              <a:lnSpc>
                <a:spcPct val="115000"/>
              </a:lnSpc>
              <a:buClr>
                <a:schemeClr val="dk1"/>
              </a:buClr>
              <a:buSzPct val="25000"/>
            </a:pPr>
            <a:r>
              <a:rPr lang="en-IN" dirty="0" err="1">
                <a:solidFill>
                  <a:schemeClr val="bg1"/>
                </a:solidFill>
                <a:latin typeface="Microsoft YaHei Light" panose="020B0502040204020203" pitchFamily="34" charset="-122"/>
                <a:ea typeface="Microsoft YaHei Light" panose="020B0502040204020203" pitchFamily="34" charset="-122"/>
                <a:cs typeface="Arial"/>
                <a:sym typeface="Arial"/>
              </a:rPr>
              <a:t>gitclone</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 https://Rohan9969@bitbucket.org/Rohan9969/software_development_cgu.git</a:t>
            </a: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pull</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add .</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commit –a –s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push origin master</a:t>
            </a: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Merge conflicts: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checkout &lt;files creating conflict&gt;</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4709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236483"/>
            <a:ext cx="498155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pic>
        <p:nvPicPr>
          <p:cNvPr id="2" name="Picture 1"/>
          <p:cNvPicPr>
            <a:picLocks noChangeAspect="1"/>
          </p:cNvPicPr>
          <p:nvPr/>
        </p:nvPicPr>
        <p:blipFill>
          <a:blip r:embed="rId3"/>
          <a:stretch>
            <a:fillRect/>
          </a:stretch>
        </p:blipFill>
        <p:spPr>
          <a:xfrm>
            <a:off x="1519084" y="1294993"/>
            <a:ext cx="9044909" cy="5263094"/>
          </a:xfrm>
          <a:prstGeom prst="rect">
            <a:avLst/>
          </a:prstGeom>
        </p:spPr>
      </p:pic>
      <p:sp>
        <p:nvSpPr>
          <p:cNvPr id="17" name="Rectangle 16"/>
          <p:cNvSpPr/>
          <p:nvPr/>
        </p:nvSpPr>
        <p:spPr>
          <a:xfrm>
            <a:off x="7919884" y="1294993"/>
            <a:ext cx="2644109" cy="187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V="1">
            <a:off x="9881688" y="1775366"/>
            <a:ext cx="682305" cy="63483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66666" y="144150"/>
            <a:ext cx="2168013" cy="1631216"/>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Most of the work done at the end, but got to a stable point till Dec 4.</a:t>
            </a:r>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4" name="TextBox 3"/>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Black-box testing</a:t>
            </a:r>
          </a:p>
        </p:txBody>
      </p:sp>
      <p:sp>
        <p:nvSpPr>
          <p:cNvPr id="5" name="TextBox 4"/>
          <p:cNvSpPr txBox="1"/>
          <p:nvPr/>
        </p:nvSpPr>
        <p:spPr>
          <a:xfrm>
            <a:off x="6463262" y="2835639"/>
            <a:ext cx="5525872"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Grey-box testing</a:t>
            </a:r>
          </a:p>
        </p:txBody>
      </p:sp>
      <p:sp>
        <p:nvSpPr>
          <p:cNvPr id="6" name="TextBox 5"/>
          <p:cNvSpPr txBox="1"/>
          <p:nvPr/>
        </p:nvSpPr>
        <p:spPr>
          <a:xfrm>
            <a:off x="1274167" y="4047344"/>
            <a:ext cx="3627618"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White-box testing</a:t>
            </a:r>
          </a:p>
        </p:txBody>
      </p:sp>
      <p:cxnSp>
        <p:nvCxnSpPr>
          <p:cNvPr id="8" name="Shape 7"/>
          <p:cNvCxnSpPr>
            <a:stCxn id="4" idx="3"/>
          </p:cNvCxnSpPr>
          <p:nvPr/>
        </p:nvCxnSpPr>
        <p:spPr>
          <a:xfrm>
            <a:off x="5081666" y="1866354"/>
            <a:ext cx="1244183" cy="11766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flipV="1">
            <a:off x="5006713" y="3237875"/>
            <a:ext cx="1334125" cy="11692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prstClr val="white"/>
                </a:solidFill>
              </a:rPr>
              <a:t> </a:t>
            </a:r>
            <a:r>
              <a:rPr lang="en-US" sz="3200" dirty="0">
                <a:solidFill>
                  <a:prstClr val="white"/>
                </a:solidFill>
              </a:rPr>
              <a:t> </a:t>
            </a:r>
            <a:r>
              <a:rPr lang="en-IN" sz="3200" dirty="0">
                <a:solidFill>
                  <a:prstClr val="white"/>
                </a:solidFill>
              </a:rPr>
              <a:t>Unit Test</a:t>
            </a:r>
          </a:p>
        </p:txBody>
      </p:sp>
      <p:sp>
        <p:nvSpPr>
          <p:cNvPr id="7" name="TextBox 6"/>
          <p:cNvSpPr txBox="1"/>
          <p:nvPr/>
        </p:nvSpPr>
        <p:spPr>
          <a:xfrm>
            <a:off x="1321634" y="3195401"/>
            <a:ext cx="3837480" cy="584775"/>
          </a:xfrm>
          <a:prstGeom prst="rect">
            <a:avLst/>
          </a:prstGeom>
          <a:noFill/>
        </p:spPr>
        <p:txBody>
          <a:bodyPr wrap="square" rtlCol="0">
            <a:spAutoFit/>
          </a:bodyPr>
          <a:lstStyle/>
          <a:p>
            <a:pPr>
              <a:buFont typeface="Wingdings" pitchFamily="2" charset="2"/>
              <a:buChar char="Ø"/>
            </a:pPr>
            <a:r>
              <a:rPr lang="en-US" dirty="0">
                <a:solidFill>
                  <a:prstClr val="white"/>
                </a:solidFill>
              </a:rPr>
              <a:t> </a:t>
            </a:r>
            <a:r>
              <a:rPr lang="en-US" sz="3200" dirty="0">
                <a:solidFill>
                  <a:prstClr val="white"/>
                </a:solidFill>
              </a:rPr>
              <a:t> </a:t>
            </a:r>
            <a:r>
              <a:rPr lang="en-IN" sz="3200" dirty="0">
                <a:solidFill>
                  <a:prstClr val="white"/>
                </a:solidFill>
              </a:rPr>
              <a:t>PY Test</a:t>
            </a:r>
          </a:p>
        </p:txBody>
      </p:sp>
      <p:sp>
        <p:nvSpPr>
          <p:cNvPr id="8" name="TextBox 7"/>
          <p:cNvSpPr txBox="1"/>
          <p:nvPr/>
        </p:nvSpPr>
        <p:spPr>
          <a:xfrm>
            <a:off x="1339123" y="4741886"/>
            <a:ext cx="3837480" cy="584775"/>
          </a:xfrm>
          <a:prstGeom prst="rect">
            <a:avLst/>
          </a:prstGeom>
          <a:noFill/>
        </p:spPr>
        <p:txBody>
          <a:bodyPr wrap="square" rtlCol="0">
            <a:spAutoFit/>
          </a:bodyPr>
          <a:lstStyle/>
          <a:p>
            <a:pPr>
              <a:buFont typeface="Wingdings" pitchFamily="2" charset="2"/>
              <a:buChar char="Ø"/>
            </a:pPr>
            <a:r>
              <a:rPr lang="en-US" dirty="0">
                <a:solidFill>
                  <a:prstClr val="white"/>
                </a:solidFill>
              </a:rPr>
              <a:t> </a:t>
            </a:r>
            <a:r>
              <a:rPr lang="en-US" sz="3200" dirty="0">
                <a:solidFill>
                  <a:prstClr val="white"/>
                </a:solidFill>
              </a:rPr>
              <a:t> </a:t>
            </a:r>
            <a:r>
              <a:rPr lang="en-IN" sz="3200" dirty="0">
                <a:solidFill>
                  <a:prstClr val="white"/>
                </a:solidFill>
              </a:rPr>
              <a:t>Functional Test</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pic>
        <p:nvPicPr>
          <p:cNvPr id="102402" name="Picture 2"/>
          <p:cNvPicPr>
            <a:picLocks noChangeAspect="1" noChangeArrowheads="1"/>
          </p:cNvPicPr>
          <p:nvPr/>
        </p:nvPicPr>
        <p:blipFill>
          <a:blip r:embed="rId3" cstate="print"/>
          <a:srcRect/>
          <a:stretch>
            <a:fillRect/>
          </a:stretch>
        </p:blipFill>
        <p:spPr bwMode="auto">
          <a:xfrm>
            <a:off x="9307174" y="4093799"/>
            <a:ext cx="2571750" cy="2447925"/>
          </a:xfrm>
          <a:prstGeom prst="rect">
            <a:avLst/>
          </a:prstGeom>
          <a:noFill/>
          <a:ln w="9525">
            <a:noFill/>
            <a:miter lim="800000"/>
            <a:headEnd/>
            <a:tailEnd/>
          </a:ln>
        </p:spPr>
      </p:pic>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Building</a:t>
            </a:r>
          </a:p>
        </p:txBody>
      </p:sp>
      <p:sp>
        <p:nvSpPr>
          <p:cNvPr id="7" name="TextBox 6"/>
          <p:cNvSpPr txBox="1"/>
          <p:nvPr/>
        </p:nvSpPr>
        <p:spPr>
          <a:xfrm>
            <a:off x="1276664" y="4199742"/>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testing</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1702710"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Bugs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Tree>
    <p:extLst>
      <p:ext uri="{BB962C8B-B14F-4D97-AF65-F5344CB8AC3E}">
        <p14:creationId xmlns:p14="http://schemas.microsoft.com/office/powerpoint/2010/main" val="306987681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sp>
        <p:nvSpPr>
          <p:cNvPr id="22" name="TextBox 21"/>
          <p:cNvSpPr txBox="1"/>
          <p:nvPr/>
        </p:nvSpPr>
        <p:spPr>
          <a:xfrm>
            <a:off x="2023594" y="5850840"/>
            <a:ext cx="806632"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Code</a:t>
            </a:r>
          </a:p>
        </p:txBody>
      </p:sp>
      <p:sp>
        <p:nvSpPr>
          <p:cNvPr id="27" name="Frame 26"/>
          <p:cNvSpPr/>
          <p:nvPr/>
        </p:nvSpPr>
        <p:spPr>
          <a:xfrm>
            <a:off x="1255730"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p:cNvGrpSpPr/>
          <p:nvPr/>
        </p:nvGrpSpPr>
        <p:grpSpPr>
          <a:xfrm>
            <a:off x="7927599" y="4094950"/>
            <a:ext cx="2897781" cy="2156000"/>
            <a:chOff x="7892956" y="3771326"/>
            <a:chExt cx="2897781" cy="2156000"/>
          </a:xfrm>
        </p:grpSpPr>
        <p:sp>
          <p:nvSpPr>
            <p:cNvPr id="34" name="TextBox 33"/>
            <p:cNvSpPr txBox="1"/>
            <p:nvPr/>
          </p:nvSpPr>
          <p:spPr>
            <a:xfrm>
              <a:off x="7892956" y="5527216"/>
              <a:ext cx="2897781"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Challenges &amp; Learnings</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5" name="Frame 44"/>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grpSp>
        <p:nvGrpSpPr>
          <p:cNvPr id="50" name="Group 49"/>
          <p:cNvGrpSpPr/>
          <p:nvPr/>
        </p:nvGrpSpPr>
        <p:grpSpPr>
          <a:xfrm>
            <a:off x="8075744" y="1337963"/>
            <a:ext cx="2369143" cy="2217016"/>
            <a:chOff x="8191919" y="1337963"/>
            <a:chExt cx="2369143" cy="2217016"/>
          </a:xfrm>
        </p:grpSpPr>
        <p:sp>
          <p:nvSpPr>
            <p:cNvPr id="18" name="TextBox 17"/>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20" name="Frame 19"/>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3107" y="4413661"/>
            <a:ext cx="1953664" cy="1214402"/>
          </a:xfrm>
          <a:prstGeom prst="rect">
            <a:avLst/>
          </a:prstGeom>
        </p:spPr>
      </p:pic>
      <p:pic>
        <p:nvPicPr>
          <p:cNvPr id="36" name="Picture 35"/>
          <p:cNvPicPr>
            <a:picLocks noChangeAspect="1"/>
          </p:cNvPicPr>
          <p:nvPr/>
        </p:nvPicPr>
        <p:blipFill>
          <a:blip r:embed="rId4" cstate="print"/>
          <a:stretch>
            <a:fillRect/>
          </a:stretch>
        </p:blipFill>
        <p:spPr>
          <a:xfrm>
            <a:off x="4971170" y="4399637"/>
            <a:ext cx="1809096" cy="1134787"/>
          </a:xfrm>
          <a:prstGeom prst="rect">
            <a:avLst/>
          </a:prstGeom>
        </p:spPr>
      </p:pic>
      <p:pic>
        <p:nvPicPr>
          <p:cNvPr id="39" name="Picture 38"/>
          <p:cNvPicPr>
            <a:picLocks noChangeAspect="1"/>
          </p:cNvPicPr>
          <p:nvPr/>
        </p:nvPicPr>
        <p:blipFill>
          <a:blip r:embed="rId5" cstate="print">
            <a:extLst>
              <a:ext uri="{BEBA8EAE-BF5A-486C-A8C5-ECC9F3942E4B}">
                <a14:imgProps xmlns:a14="http://schemas.microsoft.com/office/drawing/2010/main">
                  <a14:imgLayer r:embed="rId6">
                    <a14:imgEffect>
                      <a14:backgroundRemoval t="702" b="96348" l="588" r="98691">
                        <a14:foregroundMark x1="19071" y1="50328" x2="19071" y2="50328"/>
                        <a14:foregroundMark x1="17895" y1="33146" x2="19338" y2="55103"/>
                        <a14:foregroundMark x1="15972" y1="33801" x2="19204" y2="33333"/>
                        <a14:foregroundMark x1="16880" y1="30197" x2="19338" y2="31086"/>
                        <a14:foregroundMark x1="7692" y1="72331" x2="13007" y2="68680"/>
                        <a14:foregroundMark x1="6410" y1="74110" x2="9108" y2="77060"/>
                        <a14:foregroundMark x1="16106" y1="30197" x2="20353" y2="29728"/>
                        <a14:foregroundMark x1="23851" y1="71863" x2="23584" y2="77294"/>
                        <a14:foregroundMark x1="16213" y1="30384" x2="19578" y2="28839"/>
                        <a14:foregroundMark x1="15839" y1="30618" x2="19071" y2="28605"/>
                      </a14:backgroundRemoval>
                    </a14:imgEffect>
                  </a14:imgLayer>
                </a14:imgProps>
              </a:ext>
              <a:ext uri="{28A0092B-C50C-407E-A947-70E740481C1C}">
                <a14:useLocalDpi xmlns:a14="http://schemas.microsoft.com/office/drawing/2010/main" val="0"/>
              </a:ext>
            </a:extLst>
          </a:blip>
          <a:stretch>
            <a:fillRect/>
          </a:stretch>
        </p:blipFill>
        <p:spPr>
          <a:xfrm>
            <a:off x="8190262" y="4094950"/>
            <a:ext cx="2446405" cy="1700593"/>
          </a:xfrm>
          <a:prstGeom prst="rect">
            <a:avLst/>
          </a:prstGeom>
        </p:spPr>
      </p:pic>
      <p:grpSp>
        <p:nvGrpSpPr>
          <p:cNvPr id="64" name="Group 63"/>
          <p:cNvGrpSpPr/>
          <p:nvPr/>
        </p:nvGrpSpPr>
        <p:grpSpPr>
          <a:xfrm>
            <a:off x="1175179" y="1364294"/>
            <a:ext cx="2411762" cy="2190685"/>
            <a:chOff x="1180788" y="1373650"/>
            <a:chExt cx="2411762" cy="2190685"/>
          </a:xfrm>
        </p:grpSpPr>
        <p:sp>
          <p:nvSpPr>
            <p:cNvPr id="16" name="TextBox 15"/>
            <p:cNvSpPr txBox="1"/>
            <p:nvPr/>
          </p:nvSpPr>
          <p:spPr>
            <a:xfrm>
              <a:off x="1388560" y="3164225"/>
              <a:ext cx="1957011"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Version Control</a:t>
              </a:r>
            </a:p>
          </p:txBody>
        </p:sp>
        <p:sp>
          <p:nvSpPr>
            <p:cNvPr id="4" name="Frame 3"/>
            <p:cNvSpPr/>
            <p:nvPr/>
          </p:nvSpPr>
          <p:spPr>
            <a:xfrm>
              <a:off x="1180788" y="1373650"/>
              <a:ext cx="2411762" cy="1605538"/>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9" name="Group 58"/>
          <p:cNvGrpSpPr/>
          <p:nvPr/>
        </p:nvGrpSpPr>
        <p:grpSpPr>
          <a:xfrm>
            <a:off x="3953174" y="1020489"/>
            <a:ext cx="3938047" cy="3292372"/>
            <a:chOff x="3886270" y="1020489"/>
            <a:chExt cx="3938047" cy="3292372"/>
          </a:xfrm>
        </p:grpSpPr>
        <p:sp>
          <p:nvSpPr>
            <p:cNvPr id="60" name="Frame 59"/>
            <p:cNvSpPr/>
            <p:nvPr/>
          </p:nvSpPr>
          <p:spPr>
            <a:xfrm>
              <a:off x="4674743" y="1337963"/>
              <a:ext cx="2400195"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1" name="Group 60"/>
            <p:cNvGrpSpPr/>
            <p:nvPr/>
          </p:nvGrpSpPr>
          <p:grpSpPr>
            <a:xfrm>
              <a:off x="3886270" y="1020489"/>
              <a:ext cx="3938047" cy="3292372"/>
              <a:chOff x="3888709" y="1025152"/>
              <a:chExt cx="3938047" cy="3292372"/>
            </a:xfrm>
          </p:grpSpPr>
          <p:sp>
            <p:nvSpPr>
              <p:cNvPr id="62" name="TextBox 61"/>
              <p:cNvSpPr txBox="1"/>
              <p:nvPr/>
            </p:nvSpPr>
            <p:spPr>
              <a:xfrm>
                <a:off x="5151184" y="2994085"/>
                <a:ext cx="1517531" cy="1323439"/>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Refactoring</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SRP</a:t>
                </a:r>
              </a:p>
              <a:p>
                <a:pPr marL="342900" indent="-342900">
                  <a:buFont typeface="Arial" panose="020B0604020202020204" pitchFamily="34" charset="0"/>
                  <a:buChar char="•"/>
                </a:pPr>
                <a:r>
                  <a:rPr lang="en-US" sz="2000" dirty="0">
                    <a:solidFill>
                      <a:schemeClr val="bg1"/>
                    </a:solidFill>
                    <a:latin typeface="Microsoft YaHei Light" pitchFamily="34" charset="-122"/>
                    <a:ea typeface="Microsoft YaHei Light" pitchFamily="34" charset="-122"/>
                  </a:rPr>
                  <a:t>DRY</a:t>
                </a:r>
              </a:p>
              <a:p>
                <a:endParaRPr lang="en-US" sz="2000" dirty="0">
                  <a:solidFill>
                    <a:schemeClr val="bg1"/>
                  </a:solidFill>
                  <a:latin typeface="Microsoft YaHei Light" pitchFamily="34" charset="-122"/>
                  <a:ea typeface="Microsoft YaHei Light" pitchFamily="34" charset="-122"/>
                </a:endParaRPr>
              </a:p>
            </p:txBody>
          </p:sp>
          <p:pic>
            <p:nvPicPr>
              <p:cNvPr id="63" name="Picture 62"/>
              <p:cNvPicPr>
                <a:picLocks noChangeAspect="1"/>
              </p:cNvPicPr>
              <p:nvPr/>
            </p:nvPicPr>
            <p:blipFill>
              <a:blip r:embed="rId7" cstate="print">
                <a:extLst>
                  <a:ext uri="{BEBA8EAE-BF5A-486C-A8C5-ECC9F3942E4B}">
                    <a14:imgProps xmlns:a14="http://schemas.microsoft.com/office/drawing/2010/main">
                      <a14:imgLayer r:embed="rId8">
                        <a14:imgEffect>
                          <a14:backgroundRemoval t="0" b="99231" l="500" r="99500">
                            <a14:foregroundMark x1="26250" y1="51923" x2="29000" y2="47692"/>
                            <a14:foregroundMark x1="39000" y1="39231" x2="36750" y2="51154"/>
                            <a14:foregroundMark x1="47500" y1="40769" x2="48000" y2="56154"/>
                            <a14:foregroundMark x1="59250" y1="39231" x2="60250" y2="58077"/>
                          </a14:backgroundRemoval>
                        </a14:imgEffect>
                      </a14:imgLayer>
                    </a14:imgProps>
                  </a:ext>
                  <a:ext uri="{28A0092B-C50C-407E-A947-70E740481C1C}">
                    <a14:useLocalDpi xmlns:a14="http://schemas.microsoft.com/office/drawing/2010/main" val="0"/>
                  </a:ext>
                </a:extLst>
              </a:blip>
              <a:stretch>
                <a:fillRect/>
              </a:stretch>
            </p:blipFill>
            <p:spPr>
              <a:xfrm>
                <a:off x="3888709" y="1025152"/>
                <a:ext cx="3938047" cy="2588204"/>
              </a:xfrm>
              <a:prstGeom prst="rect">
                <a:avLst/>
              </a:prstGeom>
            </p:spPr>
          </p:pic>
        </p:grpSp>
      </p:grpSp>
      <p:pic>
        <p:nvPicPr>
          <p:cNvPr id="1026" name="Picture 2" descr="C:\Users\Acer\Desktop\Bitbucket-Logo-250x250.jpg"/>
          <p:cNvPicPr>
            <a:picLocks noChangeAspect="1" noChangeArrowheads="1"/>
          </p:cNvPicPr>
          <p:nvPr/>
        </p:nvPicPr>
        <p:blipFill>
          <a:blip r:embed="rId9" cstate="print"/>
          <a:srcRect/>
          <a:stretch>
            <a:fillRect/>
          </a:stretch>
        </p:blipFill>
        <p:spPr bwMode="auto">
          <a:xfrm>
            <a:off x="1457638" y="1525484"/>
            <a:ext cx="1840198" cy="1303656"/>
          </a:xfrm>
          <a:prstGeom prst="rect">
            <a:avLst/>
          </a:prstGeom>
          <a:noFill/>
        </p:spPr>
      </p:pic>
    </p:spTree>
    <p:extLst>
      <p:ext uri="{BB962C8B-B14F-4D97-AF65-F5344CB8AC3E}">
        <p14:creationId xmlns:p14="http://schemas.microsoft.com/office/powerpoint/2010/main" val="3439216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290">
                                          <p:stCondLst>
                                            <p:cond delay="0"/>
                                          </p:stCondLst>
                                        </p:cTn>
                                        <p:tgtEl>
                                          <p:spTgt spid="64"/>
                                        </p:tgtEl>
                                      </p:cBhvr>
                                    </p:animEffect>
                                    <p:anim calcmode="lin" valueType="num">
                                      <p:cBhvr>
                                        <p:cTn id="8" dur="911"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4"/>
                                        </p:tgtEl>
                                        <p:attrNameLst>
                                          <p:attrName>ppt_y</p:attrName>
                                        </p:attrNameLst>
                                      </p:cBhvr>
                                      <p:tavLst>
                                        <p:tav tm="0" fmla="#ppt_y-sin(pi*$)/81">
                                          <p:val>
                                            <p:fltVal val="0"/>
                                          </p:val>
                                        </p:tav>
                                        <p:tav tm="100000">
                                          <p:val>
                                            <p:fltVal val="1"/>
                                          </p:val>
                                        </p:tav>
                                      </p:tavLst>
                                    </p:anim>
                                    <p:animScale>
                                      <p:cBhvr>
                                        <p:cTn id="13" dur="13">
                                          <p:stCondLst>
                                            <p:cond delay="325"/>
                                          </p:stCondLst>
                                        </p:cTn>
                                        <p:tgtEl>
                                          <p:spTgt spid="64"/>
                                        </p:tgtEl>
                                      </p:cBhvr>
                                      <p:to x="100000" y="60000"/>
                                    </p:animScale>
                                    <p:animScale>
                                      <p:cBhvr>
                                        <p:cTn id="14" dur="83" decel="50000">
                                          <p:stCondLst>
                                            <p:cond delay="338"/>
                                          </p:stCondLst>
                                        </p:cTn>
                                        <p:tgtEl>
                                          <p:spTgt spid="64"/>
                                        </p:tgtEl>
                                      </p:cBhvr>
                                      <p:to x="100000" y="100000"/>
                                    </p:animScale>
                                    <p:animScale>
                                      <p:cBhvr>
                                        <p:cTn id="15" dur="13">
                                          <p:stCondLst>
                                            <p:cond delay="656"/>
                                          </p:stCondLst>
                                        </p:cTn>
                                        <p:tgtEl>
                                          <p:spTgt spid="64"/>
                                        </p:tgtEl>
                                      </p:cBhvr>
                                      <p:to x="100000" y="80000"/>
                                    </p:animScale>
                                    <p:animScale>
                                      <p:cBhvr>
                                        <p:cTn id="16" dur="83" decel="50000">
                                          <p:stCondLst>
                                            <p:cond delay="669"/>
                                          </p:stCondLst>
                                        </p:cTn>
                                        <p:tgtEl>
                                          <p:spTgt spid="64"/>
                                        </p:tgtEl>
                                      </p:cBhvr>
                                      <p:to x="100000" y="100000"/>
                                    </p:animScale>
                                    <p:animScale>
                                      <p:cBhvr>
                                        <p:cTn id="17" dur="13">
                                          <p:stCondLst>
                                            <p:cond delay="821"/>
                                          </p:stCondLst>
                                        </p:cTn>
                                        <p:tgtEl>
                                          <p:spTgt spid="64"/>
                                        </p:tgtEl>
                                      </p:cBhvr>
                                      <p:to x="100000" y="90000"/>
                                    </p:animScale>
                                    <p:animScale>
                                      <p:cBhvr>
                                        <p:cTn id="18" dur="83" decel="50000">
                                          <p:stCondLst>
                                            <p:cond delay="834"/>
                                          </p:stCondLst>
                                        </p:cTn>
                                        <p:tgtEl>
                                          <p:spTgt spid="64"/>
                                        </p:tgtEl>
                                      </p:cBhvr>
                                      <p:to x="100000" y="100000"/>
                                    </p:animScale>
                                    <p:animScale>
                                      <p:cBhvr>
                                        <p:cTn id="19" dur="13">
                                          <p:stCondLst>
                                            <p:cond delay="904"/>
                                          </p:stCondLst>
                                        </p:cTn>
                                        <p:tgtEl>
                                          <p:spTgt spid="64"/>
                                        </p:tgtEl>
                                      </p:cBhvr>
                                      <p:to x="100000" y="95000"/>
                                    </p:animScale>
                                    <p:animScale>
                                      <p:cBhvr>
                                        <p:cTn id="20" dur="83" decel="50000">
                                          <p:stCondLst>
                                            <p:cond delay="917"/>
                                          </p:stCondLst>
                                        </p:cTn>
                                        <p:tgtEl>
                                          <p:spTgt spid="6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290">
                                          <p:stCondLst>
                                            <p:cond delay="0"/>
                                          </p:stCondLst>
                                        </p:cTn>
                                        <p:tgtEl>
                                          <p:spTgt spid="59"/>
                                        </p:tgtEl>
                                      </p:cBhvr>
                                    </p:animEffect>
                                    <p:anim calcmode="lin" valueType="num">
                                      <p:cBhvr>
                                        <p:cTn id="24" dur="911"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59"/>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59"/>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59"/>
                                        </p:tgtEl>
                                        <p:attrNameLst>
                                          <p:attrName>ppt_y</p:attrName>
                                        </p:attrNameLst>
                                      </p:cBhvr>
                                      <p:tavLst>
                                        <p:tav tm="0" fmla="#ppt_y-sin(pi*$)/81">
                                          <p:val>
                                            <p:fltVal val="0"/>
                                          </p:val>
                                        </p:tav>
                                        <p:tav tm="100000">
                                          <p:val>
                                            <p:fltVal val="1"/>
                                          </p:val>
                                        </p:tav>
                                      </p:tavLst>
                                    </p:anim>
                                    <p:animScale>
                                      <p:cBhvr>
                                        <p:cTn id="29" dur="13">
                                          <p:stCondLst>
                                            <p:cond delay="325"/>
                                          </p:stCondLst>
                                        </p:cTn>
                                        <p:tgtEl>
                                          <p:spTgt spid="59"/>
                                        </p:tgtEl>
                                      </p:cBhvr>
                                      <p:to x="100000" y="60000"/>
                                    </p:animScale>
                                    <p:animScale>
                                      <p:cBhvr>
                                        <p:cTn id="30" dur="83" decel="50000">
                                          <p:stCondLst>
                                            <p:cond delay="338"/>
                                          </p:stCondLst>
                                        </p:cTn>
                                        <p:tgtEl>
                                          <p:spTgt spid="59"/>
                                        </p:tgtEl>
                                      </p:cBhvr>
                                      <p:to x="100000" y="100000"/>
                                    </p:animScale>
                                    <p:animScale>
                                      <p:cBhvr>
                                        <p:cTn id="31" dur="13">
                                          <p:stCondLst>
                                            <p:cond delay="656"/>
                                          </p:stCondLst>
                                        </p:cTn>
                                        <p:tgtEl>
                                          <p:spTgt spid="59"/>
                                        </p:tgtEl>
                                      </p:cBhvr>
                                      <p:to x="100000" y="80000"/>
                                    </p:animScale>
                                    <p:animScale>
                                      <p:cBhvr>
                                        <p:cTn id="32" dur="83" decel="50000">
                                          <p:stCondLst>
                                            <p:cond delay="669"/>
                                          </p:stCondLst>
                                        </p:cTn>
                                        <p:tgtEl>
                                          <p:spTgt spid="59"/>
                                        </p:tgtEl>
                                      </p:cBhvr>
                                      <p:to x="100000" y="100000"/>
                                    </p:animScale>
                                    <p:animScale>
                                      <p:cBhvr>
                                        <p:cTn id="33" dur="13">
                                          <p:stCondLst>
                                            <p:cond delay="821"/>
                                          </p:stCondLst>
                                        </p:cTn>
                                        <p:tgtEl>
                                          <p:spTgt spid="59"/>
                                        </p:tgtEl>
                                      </p:cBhvr>
                                      <p:to x="100000" y="90000"/>
                                    </p:animScale>
                                    <p:animScale>
                                      <p:cBhvr>
                                        <p:cTn id="34" dur="83" decel="50000">
                                          <p:stCondLst>
                                            <p:cond delay="834"/>
                                          </p:stCondLst>
                                        </p:cTn>
                                        <p:tgtEl>
                                          <p:spTgt spid="59"/>
                                        </p:tgtEl>
                                      </p:cBhvr>
                                      <p:to x="100000" y="100000"/>
                                    </p:animScale>
                                    <p:animScale>
                                      <p:cBhvr>
                                        <p:cTn id="35" dur="13">
                                          <p:stCondLst>
                                            <p:cond delay="904"/>
                                          </p:stCondLst>
                                        </p:cTn>
                                        <p:tgtEl>
                                          <p:spTgt spid="59"/>
                                        </p:tgtEl>
                                      </p:cBhvr>
                                      <p:to x="100000" y="95000"/>
                                    </p:animScale>
                                    <p:animScale>
                                      <p:cBhvr>
                                        <p:cTn id="36" dur="83" decel="50000">
                                          <p:stCondLst>
                                            <p:cond delay="917"/>
                                          </p:stCondLst>
                                        </p:cTn>
                                        <p:tgtEl>
                                          <p:spTgt spid="59"/>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down)">
                                      <p:cBhvr>
                                        <p:cTn id="39" dur="290">
                                          <p:stCondLst>
                                            <p:cond delay="0"/>
                                          </p:stCondLst>
                                        </p:cTn>
                                        <p:tgtEl>
                                          <p:spTgt spid="50"/>
                                        </p:tgtEl>
                                      </p:cBhvr>
                                    </p:animEffect>
                                    <p:anim calcmode="lin" valueType="num">
                                      <p:cBhvr>
                                        <p:cTn id="40" dur="911"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50"/>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50"/>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50"/>
                                        </p:tgtEl>
                                        <p:attrNameLst>
                                          <p:attrName>ppt_y</p:attrName>
                                        </p:attrNameLst>
                                      </p:cBhvr>
                                      <p:tavLst>
                                        <p:tav tm="0" fmla="#ppt_y-sin(pi*$)/81">
                                          <p:val>
                                            <p:fltVal val="0"/>
                                          </p:val>
                                        </p:tav>
                                        <p:tav tm="100000">
                                          <p:val>
                                            <p:fltVal val="1"/>
                                          </p:val>
                                        </p:tav>
                                      </p:tavLst>
                                    </p:anim>
                                    <p:animScale>
                                      <p:cBhvr>
                                        <p:cTn id="45" dur="13">
                                          <p:stCondLst>
                                            <p:cond delay="325"/>
                                          </p:stCondLst>
                                        </p:cTn>
                                        <p:tgtEl>
                                          <p:spTgt spid="50"/>
                                        </p:tgtEl>
                                      </p:cBhvr>
                                      <p:to x="100000" y="60000"/>
                                    </p:animScale>
                                    <p:animScale>
                                      <p:cBhvr>
                                        <p:cTn id="46" dur="83" decel="50000">
                                          <p:stCondLst>
                                            <p:cond delay="338"/>
                                          </p:stCondLst>
                                        </p:cTn>
                                        <p:tgtEl>
                                          <p:spTgt spid="50"/>
                                        </p:tgtEl>
                                      </p:cBhvr>
                                      <p:to x="100000" y="100000"/>
                                    </p:animScale>
                                    <p:animScale>
                                      <p:cBhvr>
                                        <p:cTn id="47" dur="13">
                                          <p:stCondLst>
                                            <p:cond delay="656"/>
                                          </p:stCondLst>
                                        </p:cTn>
                                        <p:tgtEl>
                                          <p:spTgt spid="50"/>
                                        </p:tgtEl>
                                      </p:cBhvr>
                                      <p:to x="100000" y="80000"/>
                                    </p:animScale>
                                    <p:animScale>
                                      <p:cBhvr>
                                        <p:cTn id="48" dur="83" decel="50000">
                                          <p:stCondLst>
                                            <p:cond delay="669"/>
                                          </p:stCondLst>
                                        </p:cTn>
                                        <p:tgtEl>
                                          <p:spTgt spid="50"/>
                                        </p:tgtEl>
                                      </p:cBhvr>
                                      <p:to x="100000" y="100000"/>
                                    </p:animScale>
                                    <p:animScale>
                                      <p:cBhvr>
                                        <p:cTn id="49" dur="13">
                                          <p:stCondLst>
                                            <p:cond delay="821"/>
                                          </p:stCondLst>
                                        </p:cTn>
                                        <p:tgtEl>
                                          <p:spTgt spid="50"/>
                                        </p:tgtEl>
                                      </p:cBhvr>
                                      <p:to x="100000" y="90000"/>
                                    </p:animScale>
                                    <p:animScale>
                                      <p:cBhvr>
                                        <p:cTn id="50" dur="83" decel="50000">
                                          <p:stCondLst>
                                            <p:cond delay="834"/>
                                          </p:stCondLst>
                                        </p:cTn>
                                        <p:tgtEl>
                                          <p:spTgt spid="50"/>
                                        </p:tgtEl>
                                      </p:cBhvr>
                                      <p:to x="100000" y="100000"/>
                                    </p:animScale>
                                    <p:animScale>
                                      <p:cBhvr>
                                        <p:cTn id="51" dur="13">
                                          <p:stCondLst>
                                            <p:cond delay="904"/>
                                          </p:stCondLst>
                                        </p:cTn>
                                        <p:tgtEl>
                                          <p:spTgt spid="50"/>
                                        </p:tgtEl>
                                      </p:cBhvr>
                                      <p:to x="100000" y="95000"/>
                                    </p:animScale>
                                    <p:animScale>
                                      <p:cBhvr>
                                        <p:cTn id="52" dur="83" decel="50000">
                                          <p:stCondLst>
                                            <p:cond delay="917"/>
                                          </p:stCondLst>
                                        </p:cTn>
                                        <p:tgtEl>
                                          <p:spTgt spid="5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90">
                                          <p:stCondLst>
                                            <p:cond delay="0"/>
                                          </p:stCondLst>
                                        </p:cTn>
                                        <p:tgtEl>
                                          <p:spTgt spid="36"/>
                                        </p:tgtEl>
                                      </p:cBhvr>
                                    </p:animEffect>
                                    <p:anim calcmode="lin" valueType="num">
                                      <p:cBhvr>
                                        <p:cTn id="56" dur="911"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6"/>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6"/>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6"/>
                                        </p:tgtEl>
                                        <p:attrNameLst>
                                          <p:attrName>ppt_y</p:attrName>
                                        </p:attrNameLst>
                                      </p:cBhvr>
                                      <p:tavLst>
                                        <p:tav tm="0" fmla="#ppt_y-sin(pi*$)/81">
                                          <p:val>
                                            <p:fltVal val="0"/>
                                          </p:val>
                                        </p:tav>
                                        <p:tav tm="100000">
                                          <p:val>
                                            <p:fltVal val="1"/>
                                          </p:val>
                                        </p:tav>
                                      </p:tavLst>
                                    </p:anim>
                                    <p:animScale>
                                      <p:cBhvr>
                                        <p:cTn id="61" dur="13">
                                          <p:stCondLst>
                                            <p:cond delay="325"/>
                                          </p:stCondLst>
                                        </p:cTn>
                                        <p:tgtEl>
                                          <p:spTgt spid="36"/>
                                        </p:tgtEl>
                                      </p:cBhvr>
                                      <p:to x="100000" y="60000"/>
                                    </p:animScale>
                                    <p:animScale>
                                      <p:cBhvr>
                                        <p:cTn id="62" dur="83" decel="50000">
                                          <p:stCondLst>
                                            <p:cond delay="338"/>
                                          </p:stCondLst>
                                        </p:cTn>
                                        <p:tgtEl>
                                          <p:spTgt spid="36"/>
                                        </p:tgtEl>
                                      </p:cBhvr>
                                      <p:to x="100000" y="100000"/>
                                    </p:animScale>
                                    <p:animScale>
                                      <p:cBhvr>
                                        <p:cTn id="63" dur="13">
                                          <p:stCondLst>
                                            <p:cond delay="656"/>
                                          </p:stCondLst>
                                        </p:cTn>
                                        <p:tgtEl>
                                          <p:spTgt spid="36"/>
                                        </p:tgtEl>
                                      </p:cBhvr>
                                      <p:to x="100000" y="80000"/>
                                    </p:animScale>
                                    <p:animScale>
                                      <p:cBhvr>
                                        <p:cTn id="64" dur="83" decel="50000">
                                          <p:stCondLst>
                                            <p:cond delay="669"/>
                                          </p:stCondLst>
                                        </p:cTn>
                                        <p:tgtEl>
                                          <p:spTgt spid="36"/>
                                        </p:tgtEl>
                                      </p:cBhvr>
                                      <p:to x="100000" y="100000"/>
                                    </p:animScale>
                                    <p:animScale>
                                      <p:cBhvr>
                                        <p:cTn id="65" dur="13">
                                          <p:stCondLst>
                                            <p:cond delay="821"/>
                                          </p:stCondLst>
                                        </p:cTn>
                                        <p:tgtEl>
                                          <p:spTgt spid="36"/>
                                        </p:tgtEl>
                                      </p:cBhvr>
                                      <p:to x="100000" y="90000"/>
                                    </p:animScale>
                                    <p:animScale>
                                      <p:cBhvr>
                                        <p:cTn id="66" dur="83" decel="50000">
                                          <p:stCondLst>
                                            <p:cond delay="834"/>
                                          </p:stCondLst>
                                        </p:cTn>
                                        <p:tgtEl>
                                          <p:spTgt spid="36"/>
                                        </p:tgtEl>
                                      </p:cBhvr>
                                      <p:to x="100000" y="100000"/>
                                    </p:animScale>
                                    <p:animScale>
                                      <p:cBhvr>
                                        <p:cTn id="67" dur="13">
                                          <p:stCondLst>
                                            <p:cond delay="904"/>
                                          </p:stCondLst>
                                        </p:cTn>
                                        <p:tgtEl>
                                          <p:spTgt spid="36"/>
                                        </p:tgtEl>
                                      </p:cBhvr>
                                      <p:to x="100000" y="95000"/>
                                    </p:animScale>
                                    <p:animScale>
                                      <p:cBhvr>
                                        <p:cTn id="68" dur="83" decel="50000">
                                          <p:stCondLst>
                                            <p:cond delay="917"/>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down)">
                                      <p:cBhvr>
                                        <p:cTn id="71" dur="290">
                                          <p:stCondLst>
                                            <p:cond delay="0"/>
                                          </p:stCondLst>
                                        </p:cTn>
                                        <p:tgtEl>
                                          <p:spTgt spid="28"/>
                                        </p:tgtEl>
                                      </p:cBhvr>
                                    </p:animEffect>
                                    <p:anim calcmode="lin" valueType="num">
                                      <p:cBhvr>
                                        <p:cTn id="72"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73"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74"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75"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76"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77" dur="13">
                                          <p:stCondLst>
                                            <p:cond delay="325"/>
                                          </p:stCondLst>
                                        </p:cTn>
                                        <p:tgtEl>
                                          <p:spTgt spid="28"/>
                                        </p:tgtEl>
                                      </p:cBhvr>
                                      <p:to x="100000" y="60000"/>
                                    </p:animScale>
                                    <p:animScale>
                                      <p:cBhvr>
                                        <p:cTn id="78" dur="83" decel="50000">
                                          <p:stCondLst>
                                            <p:cond delay="338"/>
                                          </p:stCondLst>
                                        </p:cTn>
                                        <p:tgtEl>
                                          <p:spTgt spid="28"/>
                                        </p:tgtEl>
                                      </p:cBhvr>
                                      <p:to x="100000" y="100000"/>
                                    </p:animScale>
                                    <p:animScale>
                                      <p:cBhvr>
                                        <p:cTn id="79" dur="13">
                                          <p:stCondLst>
                                            <p:cond delay="656"/>
                                          </p:stCondLst>
                                        </p:cTn>
                                        <p:tgtEl>
                                          <p:spTgt spid="28"/>
                                        </p:tgtEl>
                                      </p:cBhvr>
                                      <p:to x="100000" y="80000"/>
                                    </p:animScale>
                                    <p:animScale>
                                      <p:cBhvr>
                                        <p:cTn id="80" dur="83" decel="50000">
                                          <p:stCondLst>
                                            <p:cond delay="669"/>
                                          </p:stCondLst>
                                        </p:cTn>
                                        <p:tgtEl>
                                          <p:spTgt spid="28"/>
                                        </p:tgtEl>
                                      </p:cBhvr>
                                      <p:to x="100000" y="100000"/>
                                    </p:animScale>
                                    <p:animScale>
                                      <p:cBhvr>
                                        <p:cTn id="81" dur="13">
                                          <p:stCondLst>
                                            <p:cond delay="821"/>
                                          </p:stCondLst>
                                        </p:cTn>
                                        <p:tgtEl>
                                          <p:spTgt spid="28"/>
                                        </p:tgtEl>
                                      </p:cBhvr>
                                      <p:to x="100000" y="90000"/>
                                    </p:animScale>
                                    <p:animScale>
                                      <p:cBhvr>
                                        <p:cTn id="82" dur="83" decel="50000">
                                          <p:stCondLst>
                                            <p:cond delay="834"/>
                                          </p:stCondLst>
                                        </p:cTn>
                                        <p:tgtEl>
                                          <p:spTgt spid="28"/>
                                        </p:tgtEl>
                                      </p:cBhvr>
                                      <p:to x="100000" y="100000"/>
                                    </p:animScale>
                                    <p:animScale>
                                      <p:cBhvr>
                                        <p:cTn id="83" dur="13">
                                          <p:stCondLst>
                                            <p:cond delay="904"/>
                                          </p:stCondLst>
                                        </p:cTn>
                                        <p:tgtEl>
                                          <p:spTgt spid="28"/>
                                        </p:tgtEl>
                                      </p:cBhvr>
                                      <p:to x="100000" y="95000"/>
                                    </p:animScale>
                                    <p:animScale>
                                      <p:cBhvr>
                                        <p:cTn id="84" dur="83" decel="50000">
                                          <p:stCondLst>
                                            <p:cond delay="917"/>
                                          </p:stCondLst>
                                        </p:cTn>
                                        <p:tgtEl>
                                          <p:spTgt spid="28"/>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down)">
                                      <p:cBhvr>
                                        <p:cTn id="87" dur="290">
                                          <p:stCondLst>
                                            <p:cond delay="0"/>
                                          </p:stCondLst>
                                        </p:cTn>
                                        <p:tgtEl>
                                          <p:spTgt spid="27"/>
                                        </p:tgtEl>
                                      </p:cBhvr>
                                    </p:animEffect>
                                    <p:anim calcmode="lin" valueType="num">
                                      <p:cBhvr>
                                        <p:cTn id="88"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89"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90"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91"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92"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93" dur="13">
                                          <p:stCondLst>
                                            <p:cond delay="325"/>
                                          </p:stCondLst>
                                        </p:cTn>
                                        <p:tgtEl>
                                          <p:spTgt spid="27"/>
                                        </p:tgtEl>
                                      </p:cBhvr>
                                      <p:to x="100000" y="60000"/>
                                    </p:animScale>
                                    <p:animScale>
                                      <p:cBhvr>
                                        <p:cTn id="94" dur="83" decel="50000">
                                          <p:stCondLst>
                                            <p:cond delay="338"/>
                                          </p:stCondLst>
                                        </p:cTn>
                                        <p:tgtEl>
                                          <p:spTgt spid="27"/>
                                        </p:tgtEl>
                                      </p:cBhvr>
                                      <p:to x="100000" y="100000"/>
                                    </p:animScale>
                                    <p:animScale>
                                      <p:cBhvr>
                                        <p:cTn id="95" dur="13">
                                          <p:stCondLst>
                                            <p:cond delay="656"/>
                                          </p:stCondLst>
                                        </p:cTn>
                                        <p:tgtEl>
                                          <p:spTgt spid="27"/>
                                        </p:tgtEl>
                                      </p:cBhvr>
                                      <p:to x="100000" y="80000"/>
                                    </p:animScale>
                                    <p:animScale>
                                      <p:cBhvr>
                                        <p:cTn id="96" dur="83" decel="50000">
                                          <p:stCondLst>
                                            <p:cond delay="669"/>
                                          </p:stCondLst>
                                        </p:cTn>
                                        <p:tgtEl>
                                          <p:spTgt spid="27"/>
                                        </p:tgtEl>
                                      </p:cBhvr>
                                      <p:to x="100000" y="100000"/>
                                    </p:animScale>
                                    <p:animScale>
                                      <p:cBhvr>
                                        <p:cTn id="97" dur="13">
                                          <p:stCondLst>
                                            <p:cond delay="821"/>
                                          </p:stCondLst>
                                        </p:cTn>
                                        <p:tgtEl>
                                          <p:spTgt spid="27"/>
                                        </p:tgtEl>
                                      </p:cBhvr>
                                      <p:to x="100000" y="90000"/>
                                    </p:animScale>
                                    <p:animScale>
                                      <p:cBhvr>
                                        <p:cTn id="98" dur="83" decel="50000">
                                          <p:stCondLst>
                                            <p:cond delay="834"/>
                                          </p:stCondLst>
                                        </p:cTn>
                                        <p:tgtEl>
                                          <p:spTgt spid="27"/>
                                        </p:tgtEl>
                                      </p:cBhvr>
                                      <p:to x="100000" y="100000"/>
                                    </p:animScale>
                                    <p:animScale>
                                      <p:cBhvr>
                                        <p:cTn id="99" dur="13">
                                          <p:stCondLst>
                                            <p:cond delay="904"/>
                                          </p:stCondLst>
                                        </p:cTn>
                                        <p:tgtEl>
                                          <p:spTgt spid="27"/>
                                        </p:tgtEl>
                                      </p:cBhvr>
                                      <p:to x="100000" y="95000"/>
                                    </p:animScale>
                                    <p:animScale>
                                      <p:cBhvr>
                                        <p:cTn id="100" dur="83" decel="50000">
                                          <p:stCondLst>
                                            <p:cond delay="917"/>
                                          </p:stCondLst>
                                        </p:cTn>
                                        <p:tgtEl>
                                          <p:spTgt spid="27"/>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down)">
                                      <p:cBhvr>
                                        <p:cTn id="103" dur="290">
                                          <p:stCondLst>
                                            <p:cond delay="0"/>
                                          </p:stCondLst>
                                        </p:cTn>
                                        <p:tgtEl>
                                          <p:spTgt spid="22"/>
                                        </p:tgtEl>
                                      </p:cBhvr>
                                    </p:animEffect>
                                    <p:anim calcmode="lin" valueType="num">
                                      <p:cBhvr>
                                        <p:cTn id="104"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09" dur="13">
                                          <p:stCondLst>
                                            <p:cond delay="325"/>
                                          </p:stCondLst>
                                        </p:cTn>
                                        <p:tgtEl>
                                          <p:spTgt spid="22"/>
                                        </p:tgtEl>
                                      </p:cBhvr>
                                      <p:to x="100000" y="60000"/>
                                    </p:animScale>
                                    <p:animScale>
                                      <p:cBhvr>
                                        <p:cTn id="110" dur="83" decel="50000">
                                          <p:stCondLst>
                                            <p:cond delay="338"/>
                                          </p:stCondLst>
                                        </p:cTn>
                                        <p:tgtEl>
                                          <p:spTgt spid="22"/>
                                        </p:tgtEl>
                                      </p:cBhvr>
                                      <p:to x="100000" y="100000"/>
                                    </p:animScale>
                                    <p:animScale>
                                      <p:cBhvr>
                                        <p:cTn id="111" dur="13">
                                          <p:stCondLst>
                                            <p:cond delay="656"/>
                                          </p:stCondLst>
                                        </p:cTn>
                                        <p:tgtEl>
                                          <p:spTgt spid="22"/>
                                        </p:tgtEl>
                                      </p:cBhvr>
                                      <p:to x="100000" y="80000"/>
                                    </p:animScale>
                                    <p:animScale>
                                      <p:cBhvr>
                                        <p:cTn id="112" dur="83" decel="50000">
                                          <p:stCondLst>
                                            <p:cond delay="669"/>
                                          </p:stCondLst>
                                        </p:cTn>
                                        <p:tgtEl>
                                          <p:spTgt spid="22"/>
                                        </p:tgtEl>
                                      </p:cBhvr>
                                      <p:to x="100000" y="100000"/>
                                    </p:animScale>
                                    <p:animScale>
                                      <p:cBhvr>
                                        <p:cTn id="113" dur="13">
                                          <p:stCondLst>
                                            <p:cond delay="821"/>
                                          </p:stCondLst>
                                        </p:cTn>
                                        <p:tgtEl>
                                          <p:spTgt spid="22"/>
                                        </p:tgtEl>
                                      </p:cBhvr>
                                      <p:to x="100000" y="90000"/>
                                    </p:animScale>
                                    <p:animScale>
                                      <p:cBhvr>
                                        <p:cTn id="114" dur="83" decel="50000">
                                          <p:stCondLst>
                                            <p:cond delay="834"/>
                                          </p:stCondLst>
                                        </p:cTn>
                                        <p:tgtEl>
                                          <p:spTgt spid="22"/>
                                        </p:tgtEl>
                                      </p:cBhvr>
                                      <p:to x="100000" y="100000"/>
                                    </p:animScale>
                                    <p:animScale>
                                      <p:cBhvr>
                                        <p:cTn id="115" dur="13">
                                          <p:stCondLst>
                                            <p:cond delay="904"/>
                                          </p:stCondLst>
                                        </p:cTn>
                                        <p:tgtEl>
                                          <p:spTgt spid="22"/>
                                        </p:tgtEl>
                                      </p:cBhvr>
                                      <p:to x="100000" y="95000"/>
                                    </p:animScale>
                                    <p:animScale>
                                      <p:cBhvr>
                                        <p:cTn id="116" dur="83" decel="50000">
                                          <p:stCondLst>
                                            <p:cond delay="917"/>
                                          </p:stCondLst>
                                        </p:cTn>
                                        <p:tgtEl>
                                          <p:spTgt spid="22"/>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wipe(down)">
                                      <p:cBhvr>
                                        <p:cTn id="119" dur="290">
                                          <p:stCondLst>
                                            <p:cond delay="0"/>
                                          </p:stCondLst>
                                        </p:cTn>
                                        <p:tgtEl>
                                          <p:spTgt spid="46"/>
                                        </p:tgtEl>
                                      </p:cBhvr>
                                    </p:animEffect>
                                    <p:anim calcmode="lin" valueType="num">
                                      <p:cBhvr>
                                        <p:cTn id="120" dur="911"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21" dur="332"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22" dur="332" tmFilter="0, 0; 0.125,0.2665; 0.25,0.4; 0.375,0.465; 0.5,0.5;  0.625,0.535; 0.75,0.6; 0.875,0.7335; 1,1">
                                          <p:stCondLst>
                                            <p:cond delay="332"/>
                                          </p:stCondLst>
                                        </p:cTn>
                                        <p:tgtEl>
                                          <p:spTgt spid="46"/>
                                        </p:tgtEl>
                                        <p:attrNameLst>
                                          <p:attrName>ppt_y</p:attrName>
                                        </p:attrNameLst>
                                      </p:cBhvr>
                                      <p:tavLst>
                                        <p:tav tm="0" fmla="#ppt_y-sin(pi*$)/9">
                                          <p:val>
                                            <p:fltVal val="0"/>
                                          </p:val>
                                        </p:tav>
                                        <p:tav tm="100000">
                                          <p:val>
                                            <p:fltVal val="1"/>
                                          </p:val>
                                        </p:tav>
                                      </p:tavLst>
                                    </p:anim>
                                    <p:anim calcmode="lin" valueType="num">
                                      <p:cBhvr>
                                        <p:cTn id="123" dur="166" tmFilter="0, 0; 0.125,0.2665; 0.25,0.4; 0.375,0.465; 0.5,0.5;  0.625,0.535; 0.75,0.6; 0.875,0.7335; 1,1">
                                          <p:stCondLst>
                                            <p:cond delay="662"/>
                                          </p:stCondLst>
                                        </p:cTn>
                                        <p:tgtEl>
                                          <p:spTgt spid="46"/>
                                        </p:tgtEl>
                                        <p:attrNameLst>
                                          <p:attrName>ppt_y</p:attrName>
                                        </p:attrNameLst>
                                      </p:cBhvr>
                                      <p:tavLst>
                                        <p:tav tm="0" fmla="#ppt_y-sin(pi*$)/27">
                                          <p:val>
                                            <p:fltVal val="0"/>
                                          </p:val>
                                        </p:tav>
                                        <p:tav tm="100000">
                                          <p:val>
                                            <p:fltVal val="1"/>
                                          </p:val>
                                        </p:tav>
                                      </p:tavLst>
                                    </p:anim>
                                    <p:anim calcmode="lin" valueType="num">
                                      <p:cBhvr>
                                        <p:cTn id="124" dur="82" tmFilter="0, 0; 0.125,0.2665; 0.25,0.4; 0.375,0.465; 0.5,0.5;  0.625,0.535; 0.75,0.6; 0.875,0.7335; 1,1">
                                          <p:stCondLst>
                                            <p:cond delay="828"/>
                                          </p:stCondLst>
                                        </p:cTn>
                                        <p:tgtEl>
                                          <p:spTgt spid="46"/>
                                        </p:tgtEl>
                                        <p:attrNameLst>
                                          <p:attrName>ppt_y</p:attrName>
                                        </p:attrNameLst>
                                      </p:cBhvr>
                                      <p:tavLst>
                                        <p:tav tm="0" fmla="#ppt_y-sin(pi*$)/81">
                                          <p:val>
                                            <p:fltVal val="0"/>
                                          </p:val>
                                        </p:tav>
                                        <p:tav tm="100000">
                                          <p:val>
                                            <p:fltVal val="1"/>
                                          </p:val>
                                        </p:tav>
                                      </p:tavLst>
                                    </p:anim>
                                    <p:animScale>
                                      <p:cBhvr>
                                        <p:cTn id="125" dur="13">
                                          <p:stCondLst>
                                            <p:cond delay="325"/>
                                          </p:stCondLst>
                                        </p:cTn>
                                        <p:tgtEl>
                                          <p:spTgt spid="46"/>
                                        </p:tgtEl>
                                      </p:cBhvr>
                                      <p:to x="100000" y="60000"/>
                                    </p:animScale>
                                    <p:animScale>
                                      <p:cBhvr>
                                        <p:cTn id="126" dur="83" decel="50000">
                                          <p:stCondLst>
                                            <p:cond delay="338"/>
                                          </p:stCondLst>
                                        </p:cTn>
                                        <p:tgtEl>
                                          <p:spTgt spid="46"/>
                                        </p:tgtEl>
                                      </p:cBhvr>
                                      <p:to x="100000" y="100000"/>
                                    </p:animScale>
                                    <p:animScale>
                                      <p:cBhvr>
                                        <p:cTn id="127" dur="13">
                                          <p:stCondLst>
                                            <p:cond delay="656"/>
                                          </p:stCondLst>
                                        </p:cTn>
                                        <p:tgtEl>
                                          <p:spTgt spid="46"/>
                                        </p:tgtEl>
                                      </p:cBhvr>
                                      <p:to x="100000" y="80000"/>
                                    </p:animScale>
                                    <p:animScale>
                                      <p:cBhvr>
                                        <p:cTn id="128" dur="83" decel="50000">
                                          <p:stCondLst>
                                            <p:cond delay="669"/>
                                          </p:stCondLst>
                                        </p:cTn>
                                        <p:tgtEl>
                                          <p:spTgt spid="46"/>
                                        </p:tgtEl>
                                      </p:cBhvr>
                                      <p:to x="100000" y="100000"/>
                                    </p:animScale>
                                    <p:animScale>
                                      <p:cBhvr>
                                        <p:cTn id="129" dur="13">
                                          <p:stCondLst>
                                            <p:cond delay="821"/>
                                          </p:stCondLst>
                                        </p:cTn>
                                        <p:tgtEl>
                                          <p:spTgt spid="46"/>
                                        </p:tgtEl>
                                      </p:cBhvr>
                                      <p:to x="100000" y="90000"/>
                                    </p:animScale>
                                    <p:animScale>
                                      <p:cBhvr>
                                        <p:cTn id="130" dur="83" decel="50000">
                                          <p:stCondLst>
                                            <p:cond delay="834"/>
                                          </p:stCondLst>
                                        </p:cTn>
                                        <p:tgtEl>
                                          <p:spTgt spid="46"/>
                                        </p:tgtEl>
                                      </p:cBhvr>
                                      <p:to x="100000" y="100000"/>
                                    </p:animScale>
                                    <p:animScale>
                                      <p:cBhvr>
                                        <p:cTn id="131" dur="13">
                                          <p:stCondLst>
                                            <p:cond delay="904"/>
                                          </p:stCondLst>
                                        </p:cTn>
                                        <p:tgtEl>
                                          <p:spTgt spid="46"/>
                                        </p:tgtEl>
                                      </p:cBhvr>
                                      <p:to x="100000" y="95000"/>
                                    </p:animScale>
                                    <p:animScale>
                                      <p:cBhvr>
                                        <p:cTn id="132" dur="83" decel="50000">
                                          <p:stCondLst>
                                            <p:cond delay="917"/>
                                          </p:stCondLst>
                                        </p:cTn>
                                        <p:tgtEl>
                                          <p:spTgt spid="46"/>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wipe(down)">
                                      <p:cBhvr>
                                        <p:cTn id="135" dur="290">
                                          <p:stCondLst>
                                            <p:cond delay="0"/>
                                          </p:stCondLst>
                                        </p:cTn>
                                        <p:tgtEl>
                                          <p:spTgt spid="45"/>
                                        </p:tgtEl>
                                      </p:cBhvr>
                                    </p:animEffect>
                                    <p:anim calcmode="lin" valueType="num">
                                      <p:cBhvr>
                                        <p:cTn id="136" dur="911"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37" dur="332"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38" dur="332" tmFilter="0, 0; 0.125,0.2665; 0.25,0.4; 0.375,0.465; 0.5,0.5;  0.625,0.535; 0.75,0.6; 0.875,0.7335; 1,1">
                                          <p:stCondLst>
                                            <p:cond delay="332"/>
                                          </p:stCondLst>
                                        </p:cTn>
                                        <p:tgtEl>
                                          <p:spTgt spid="45"/>
                                        </p:tgtEl>
                                        <p:attrNameLst>
                                          <p:attrName>ppt_y</p:attrName>
                                        </p:attrNameLst>
                                      </p:cBhvr>
                                      <p:tavLst>
                                        <p:tav tm="0" fmla="#ppt_y-sin(pi*$)/9">
                                          <p:val>
                                            <p:fltVal val="0"/>
                                          </p:val>
                                        </p:tav>
                                        <p:tav tm="100000">
                                          <p:val>
                                            <p:fltVal val="1"/>
                                          </p:val>
                                        </p:tav>
                                      </p:tavLst>
                                    </p:anim>
                                    <p:anim calcmode="lin" valueType="num">
                                      <p:cBhvr>
                                        <p:cTn id="139" dur="166" tmFilter="0, 0; 0.125,0.2665; 0.25,0.4; 0.375,0.465; 0.5,0.5;  0.625,0.535; 0.75,0.6; 0.875,0.7335; 1,1">
                                          <p:stCondLst>
                                            <p:cond delay="662"/>
                                          </p:stCondLst>
                                        </p:cTn>
                                        <p:tgtEl>
                                          <p:spTgt spid="45"/>
                                        </p:tgtEl>
                                        <p:attrNameLst>
                                          <p:attrName>ppt_y</p:attrName>
                                        </p:attrNameLst>
                                      </p:cBhvr>
                                      <p:tavLst>
                                        <p:tav tm="0" fmla="#ppt_y-sin(pi*$)/27">
                                          <p:val>
                                            <p:fltVal val="0"/>
                                          </p:val>
                                        </p:tav>
                                        <p:tav tm="100000">
                                          <p:val>
                                            <p:fltVal val="1"/>
                                          </p:val>
                                        </p:tav>
                                      </p:tavLst>
                                    </p:anim>
                                    <p:anim calcmode="lin" valueType="num">
                                      <p:cBhvr>
                                        <p:cTn id="140" dur="82" tmFilter="0, 0; 0.125,0.2665; 0.25,0.4; 0.375,0.465; 0.5,0.5;  0.625,0.535; 0.75,0.6; 0.875,0.7335; 1,1">
                                          <p:stCondLst>
                                            <p:cond delay="828"/>
                                          </p:stCondLst>
                                        </p:cTn>
                                        <p:tgtEl>
                                          <p:spTgt spid="45"/>
                                        </p:tgtEl>
                                        <p:attrNameLst>
                                          <p:attrName>ppt_y</p:attrName>
                                        </p:attrNameLst>
                                      </p:cBhvr>
                                      <p:tavLst>
                                        <p:tav tm="0" fmla="#ppt_y-sin(pi*$)/81">
                                          <p:val>
                                            <p:fltVal val="0"/>
                                          </p:val>
                                        </p:tav>
                                        <p:tav tm="100000">
                                          <p:val>
                                            <p:fltVal val="1"/>
                                          </p:val>
                                        </p:tav>
                                      </p:tavLst>
                                    </p:anim>
                                    <p:animScale>
                                      <p:cBhvr>
                                        <p:cTn id="141" dur="13">
                                          <p:stCondLst>
                                            <p:cond delay="325"/>
                                          </p:stCondLst>
                                        </p:cTn>
                                        <p:tgtEl>
                                          <p:spTgt spid="45"/>
                                        </p:tgtEl>
                                      </p:cBhvr>
                                      <p:to x="100000" y="60000"/>
                                    </p:animScale>
                                    <p:animScale>
                                      <p:cBhvr>
                                        <p:cTn id="142" dur="83" decel="50000">
                                          <p:stCondLst>
                                            <p:cond delay="338"/>
                                          </p:stCondLst>
                                        </p:cTn>
                                        <p:tgtEl>
                                          <p:spTgt spid="45"/>
                                        </p:tgtEl>
                                      </p:cBhvr>
                                      <p:to x="100000" y="100000"/>
                                    </p:animScale>
                                    <p:animScale>
                                      <p:cBhvr>
                                        <p:cTn id="143" dur="13">
                                          <p:stCondLst>
                                            <p:cond delay="656"/>
                                          </p:stCondLst>
                                        </p:cTn>
                                        <p:tgtEl>
                                          <p:spTgt spid="45"/>
                                        </p:tgtEl>
                                      </p:cBhvr>
                                      <p:to x="100000" y="80000"/>
                                    </p:animScale>
                                    <p:animScale>
                                      <p:cBhvr>
                                        <p:cTn id="144" dur="83" decel="50000">
                                          <p:stCondLst>
                                            <p:cond delay="669"/>
                                          </p:stCondLst>
                                        </p:cTn>
                                        <p:tgtEl>
                                          <p:spTgt spid="45"/>
                                        </p:tgtEl>
                                      </p:cBhvr>
                                      <p:to x="100000" y="100000"/>
                                    </p:animScale>
                                    <p:animScale>
                                      <p:cBhvr>
                                        <p:cTn id="145" dur="13">
                                          <p:stCondLst>
                                            <p:cond delay="821"/>
                                          </p:stCondLst>
                                        </p:cTn>
                                        <p:tgtEl>
                                          <p:spTgt spid="45"/>
                                        </p:tgtEl>
                                      </p:cBhvr>
                                      <p:to x="100000" y="90000"/>
                                    </p:animScale>
                                    <p:animScale>
                                      <p:cBhvr>
                                        <p:cTn id="146" dur="83" decel="50000">
                                          <p:stCondLst>
                                            <p:cond delay="834"/>
                                          </p:stCondLst>
                                        </p:cTn>
                                        <p:tgtEl>
                                          <p:spTgt spid="45"/>
                                        </p:tgtEl>
                                      </p:cBhvr>
                                      <p:to x="100000" y="100000"/>
                                    </p:animScale>
                                    <p:animScale>
                                      <p:cBhvr>
                                        <p:cTn id="147" dur="13">
                                          <p:stCondLst>
                                            <p:cond delay="904"/>
                                          </p:stCondLst>
                                        </p:cTn>
                                        <p:tgtEl>
                                          <p:spTgt spid="45"/>
                                        </p:tgtEl>
                                      </p:cBhvr>
                                      <p:to x="100000" y="95000"/>
                                    </p:animScale>
                                    <p:animScale>
                                      <p:cBhvr>
                                        <p:cTn id="148" dur="83" decel="50000">
                                          <p:stCondLst>
                                            <p:cond delay="917"/>
                                          </p:stCondLst>
                                        </p:cTn>
                                        <p:tgtEl>
                                          <p:spTgt spid="45"/>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15"/>
                                        </p:tgtEl>
                                        <p:attrNameLst>
                                          <p:attrName>style.visibility</p:attrName>
                                        </p:attrNameLst>
                                      </p:cBhvr>
                                      <p:to>
                                        <p:strVal val="visible"/>
                                      </p:to>
                                    </p:set>
                                    <p:animEffect transition="in" filter="wipe(down)">
                                      <p:cBhvr>
                                        <p:cTn id="151" dur="290">
                                          <p:stCondLst>
                                            <p:cond delay="0"/>
                                          </p:stCondLst>
                                        </p:cTn>
                                        <p:tgtEl>
                                          <p:spTgt spid="15"/>
                                        </p:tgtEl>
                                      </p:cBhvr>
                                    </p:animEffect>
                                    <p:anim calcmode="lin" valueType="num">
                                      <p:cBhvr>
                                        <p:cTn id="152"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53"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54"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155"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156"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157" dur="13">
                                          <p:stCondLst>
                                            <p:cond delay="325"/>
                                          </p:stCondLst>
                                        </p:cTn>
                                        <p:tgtEl>
                                          <p:spTgt spid="15"/>
                                        </p:tgtEl>
                                      </p:cBhvr>
                                      <p:to x="100000" y="60000"/>
                                    </p:animScale>
                                    <p:animScale>
                                      <p:cBhvr>
                                        <p:cTn id="158" dur="83" decel="50000">
                                          <p:stCondLst>
                                            <p:cond delay="338"/>
                                          </p:stCondLst>
                                        </p:cTn>
                                        <p:tgtEl>
                                          <p:spTgt spid="15"/>
                                        </p:tgtEl>
                                      </p:cBhvr>
                                      <p:to x="100000" y="100000"/>
                                    </p:animScale>
                                    <p:animScale>
                                      <p:cBhvr>
                                        <p:cTn id="159" dur="13">
                                          <p:stCondLst>
                                            <p:cond delay="656"/>
                                          </p:stCondLst>
                                        </p:cTn>
                                        <p:tgtEl>
                                          <p:spTgt spid="15"/>
                                        </p:tgtEl>
                                      </p:cBhvr>
                                      <p:to x="100000" y="80000"/>
                                    </p:animScale>
                                    <p:animScale>
                                      <p:cBhvr>
                                        <p:cTn id="160" dur="83" decel="50000">
                                          <p:stCondLst>
                                            <p:cond delay="669"/>
                                          </p:stCondLst>
                                        </p:cTn>
                                        <p:tgtEl>
                                          <p:spTgt spid="15"/>
                                        </p:tgtEl>
                                      </p:cBhvr>
                                      <p:to x="100000" y="100000"/>
                                    </p:animScale>
                                    <p:animScale>
                                      <p:cBhvr>
                                        <p:cTn id="161" dur="13">
                                          <p:stCondLst>
                                            <p:cond delay="821"/>
                                          </p:stCondLst>
                                        </p:cTn>
                                        <p:tgtEl>
                                          <p:spTgt spid="15"/>
                                        </p:tgtEl>
                                      </p:cBhvr>
                                      <p:to x="100000" y="90000"/>
                                    </p:animScale>
                                    <p:animScale>
                                      <p:cBhvr>
                                        <p:cTn id="162" dur="83" decel="50000">
                                          <p:stCondLst>
                                            <p:cond delay="834"/>
                                          </p:stCondLst>
                                        </p:cTn>
                                        <p:tgtEl>
                                          <p:spTgt spid="15"/>
                                        </p:tgtEl>
                                      </p:cBhvr>
                                      <p:to x="100000" y="100000"/>
                                    </p:animScale>
                                    <p:animScale>
                                      <p:cBhvr>
                                        <p:cTn id="163" dur="13">
                                          <p:stCondLst>
                                            <p:cond delay="904"/>
                                          </p:stCondLst>
                                        </p:cTn>
                                        <p:tgtEl>
                                          <p:spTgt spid="15"/>
                                        </p:tgtEl>
                                      </p:cBhvr>
                                      <p:to x="100000" y="95000"/>
                                    </p:animScale>
                                    <p:animScale>
                                      <p:cBhvr>
                                        <p:cTn id="164" dur="83" decel="50000">
                                          <p:stCondLst>
                                            <p:cond delay="917"/>
                                          </p:stCondLst>
                                        </p:cTn>
                                        <p:tgtEl>
                                          <p:spTgt spid="15"/>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39"/>
                                        </p:tgtEl>
                                        <p:attrNameLst>
                                          <p:attrName>style.visibility</p:attrName>
                                        </p:attrNameLst>
                                      </p:cBhvr>
                                      <p:to>
                                        <p:strVal val="visible"/>
                                      </p:to>
                                    </p:set>
                                    <p:animEffect transition="in" filter="wipe(down)">
                                      <p:cBhvr>
                                        <p:cTn id="167" dur="290">
                                          <p:stCondLst>
                                            <p:cond delay="0"/>
                                          </p:stCondLst>
                                        </p:cTn>
                                        <p:tgtEl>
                                          <p:spTgt spid="39"/>
                                        </p:tgtEl>
                                      </p:cBhvr>
                                    </p:animEffect>
                                    <p:anim calcmode="lin" valueType="num">
                                      <p:cBhvr>
                                        <p:cTn id="168" dur="911"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69" dur="332"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70" dur="332" tmFilter="0, 0; 0.125,0.2665; 0.25,0.4; 0.375,0.465; 0.5,0.5;  0.625,0.535; 0.75,0.6; 0.875,0.7335; 1,1">
                                          <p:stCondLst>
                                            <p:cond delay="332"/>
                                          </p:stCondLst>
                                        </p:cTn>
                                        <p:tgtEl>
                                          <p:spTgt spid="39"/>
                                        </p:tgtEl>
                                        <p:attrNameLst>
                                          <p:attrName>ppt_y</p:attrName>
                                        </p:attrNameLst>
                                      </p:cBhvr>
                                      <p:tavLst>
                                        <p:tav tm="0" fmla="#ppt_y-sin(pi*$)/9">
                                          <p:val>
                                            <p:fltVal val="0"/>
                                          </p:val>
                                        </p:tav>
                                        <p:tav tm="100000">
                                          <p:val>
                                            <p:fltVal val="1"/>
                                          </p:val>
                                        </p:tav>
                                      </p:tavLst>
                                    </p:anim>
                                    <p:anim calcmode="lin" valueType="num">
                                      <p:cBhvr>
                                        <p:cTn id="171" dur="166" tmFilter="0, 0; 0.125,0.2665; 0.25,0.4; 0.375,0.465; 0.5,0.5;  0.625,0.535; 0.75,0.6; 0.875,0.7335; 1,1">
                                          <p:stCondLst>
                                            <p:cond delay="662"/>
                                          </p:stCondLst>
                                        </p:cTn>
                                        <p:tgtEl>
                                          <p:spTgt spid="39"/>
                                        </p:tgtEl>
                                        <p:attrNameLst>
                                          <p:attrName>ppt_y</p:attrName>
                                        </p:attrNameLst>
                                      </p:cBhvr>
                                      <p:tavLst>
                                        <p:tav tm="0" fmla="#ppt_y-sin(pi*$)/27">
                                          <p:val>
                                            <p:fltVal val="0"/>
                                          </p:val>
                                        </p:tav>
                                        <p:tav tm="100000">
                                          <p:val>
                                            <p:fltVal val="1"/>
                                          </p:val>
                                        </p:tav>
                                      </p:tavLst>
                                    </p:anim>
                                    <p:anim calcmode="lin" valueType="num">
                                      <p:cBhvr>
                                        <p:cTn id="172" dur="82" tmFilter="0, 0; 0.125,0.2665; 0.25,0.4; 0.375,0.465; 0.5,0.5;  0.625,0.535; 0.75,0.6; 0.875,0.7335; 1,1">
                                          <p:stCondLst>
                                            <p:cond delay="828"/>
                                          </p:stCondLst>
                                        </p:cTn>
                                        <p:tgtEl>
                                          <p:spTgt spid="39"/>
                                        </p:tgtEl>
                                        <p:attrNameLst>
                                          <p:attrName>ppt_y</p:attrName>
                                        </p:attrNameLst>
                                      </p:cBhvr>
                                      <p:tavLst>
                                        <p:tav tm="0" fmla="#ppt_y-sin(pi*$)/81">
                                          <p:val>
                                            <p:fltVal val="0"/>
                                          </p:val>
                                        </p:tav>
                                        <p:tav tm="100000">
                                          <p:val>
                                            <p:fltVal val="1"/>
                                          </p:val>
                                        </p:tav>
                                      </p:tavLst>
                                    </p:anim>
                                    <p:animScale>
                                      <p:cBhvr>
                                        <p:cTn id="173" dur="13">
                                          <p:stCondLst>
                                            <p:cond delay="325"/>
                                          </p:stCondLst>
                                        </p:cTn>
                                        <p:tgtEl>
                                          <p:spTgt spid="39"/>
                                        </p:tgtEl>
                                      </p:cBhvr>
                                      <p:to x="100000" y="60000"/>
                                    </p:animScale>
                                    <p:animScale>
                                      <p:cBhvr>
                                        <p:cTn id="174" dur="83" decel="50000">
                                          <p:stCondLst>
                                            <p:cond delay="338"/>
                                          </p:stCondLst>
                                        </p:cTn>
                                        <p:tgtEl>
                                          <p:spTgt spid="39"/>
                                        </p:tgtEl>
                                      </p:cBhvr>
                                      <p:to x="100000" y="100000"/>
                                    </p:animScale>
                                    <p:animScale>
                                      <p:cBhvr>
                                        <p:cTn id="175" dur="13">
                                          <p:stCondLst>
                                            <p:cond delay="656"/>
                                          </p:stCondLst>
                                        </p:cTn>
                                        <p:tgtEl>
                                          <p:spTgt spid="39"/>
                                        </p:tgtEl>
                                      </p:cBhvr>
                                      <p:to x="100000" y="80000"/>
                                    </p:animScale>
                                    <p:animScale>
                                      <p:cBhvr>
                                        <p:cTn id="176" dur="83" decel="50000">
                                          <p:stCondLst>
                                            <p:cond delay="669"/>
                                          </p:stCondLst>
                                        </p:cTn>
                                        <p:tgtEl>
                                          <p:spTgt spid="39"/>
                                        </p:tgtEl>
                                      </p:cBhvr>
                                      <p:to x="100000" y="100000"/>
                                    </p:animScale>
                                    <p:animScale>
                                      <p:cBhvr>
                                        <p:cTn id="177" dur="13">
                                          <p:stCondLst>
                                            <p:cond delay="821"/>
                                          </p:stCondLst>
                                        </p:cTn>
                                        <p:tgtEl>
                                          <p:spTgt spid="39"/>
                                        </p:tgtEl>
                                      </p:cBhvr>
                                      <p:to x="100000" y="90000"/>
                                    </p:animScale>
                                    <p:animScale>
                                      <p:cBhvr>
                                        <p:cTn id="178" dur="83" decel="50000">
                                          <p:stCondLst>
                                            <p:cond delay="834"/>
                                          </p:stCondLst>
                                        </p:cTn>
                                        <p:tgtEl>
                                          <p:spTgt spid="39"/>
                                        </p:tgtEl>
                                      </p:cBhvr>
                                      <p:to x="100000" y="100000"/>
                                    </p:animScale>
                                    <p:animScale>
                                      <p:cBhvr>
                                        <p:cTn id="179" dur="13">
                                          <p:stCondLst>
                                            <p:cond delay="904"/>
                                          </p:stCondLst>
                                        </p:cTn>
                                        <p:tgtEl>
                                          <p:spTgt spid="39"/>
                                        </p:tgtEl>
                                      </p:cBhvr>
                                      <p:to x="100000" y="95000"/>
                                    </p:animScale>
                                    <p:animScale>
                                      <p:cBhvr>
                                        <p:cTn id="180" dur="83" decel="50000">
                                          <p:stCondLst>
                                            <p:cond delay="917"/>
                                          </p:stCondLst>
                                        </p:cTn>
                                        <p:tgtEl>
                                          <p:spTgt spid="39"/>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1026"/>
                                        </p:tgtEl>
                                        <p:attrNameLst>
                                          <p:attrName>style.visibility</p:attrName>
                                        </p:attrNameLst>
                                      </p:cBhvr>
                                      <p:to>
                                        <p:strVal val="visible"/>
                                      </p:to>
                                    </p:set>
                                    <p:animEffect transition="in" filter="wipe(down)">
                                      <p:cBhvr>
                                        <p:cTn id="183" dur="290">
                                          <p:stCondLst>
                                            <p:cond delay="0"/>
                                          </p:stCondLst>
                                        </p:cTn>
                                        <p:tgtEl>
                                          <p:spTgt spid="1026"/>
                                        </p:tgtEl>
                                      </p:cBhvr>
                                    </p:animEffect>
                                    <p:anim calcmode="lin" valueType="num">
                                      <p:cBhvr>
                                        <p:cTn id="184" dur="911"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85" dur="332"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86" dur="332" tmFilter="0, 0; 0.125,0.2665; 0.25,0.4; 0.375,0.465; 0.5,0.5;  0.625,0.535; 0.75,0.6; 0.875,0.7335; 1,1">
                                          <p:stCondLst>
                                            <p:cond delay="332"/>
                                          </p:stCondLst>
                                        </p:cTn>
                                        <p:tgtEl>
                                          <p:spTgt spid="1026"/>
                                        </p:tgtEl>
                                        <p:attrNameLst>
                                          <p:attrName>ppt_y</p:attrName>
                                        </p:attrNameLst>
                                      </p:cBhvr>
                                      <p:tavLst>
                                        <p:tav tm="0" fmla="#ppt_y-sin(pi*$)/9">
                                          <p:val>
                                            <p:fltVal val="0"/>
                                          </p:val>
                                        </p:tav>
                                        <p:tav tm="100000">
                                          <p:val>
                                            <p:fltVal val="1"/>
                                          </p:val>
                                        </p:tav>
                                      </p:tavLst>
                                    </p:anim>
                                    <p:anim calcmode="lin" valueType="num">
                                      <p:cBhvr>
                                        <p:cTn id="187" dur="166" tmFilter="0, 0; 0.125,0.2665; 0.25,0.4; 0.375,0.465; 0.5,0.5;  0.625,0.535; 0.75,0.6; 0.875,0.7335; 1,1">
                                          <p:stCondLst>
                                            <p:cond delay="662"/>
                                          </p:stCondLst>
                                        </p:cTn>
                                        <p:tgtEl>
                                          <p:spTgt spid="1026"/>
                                        </p:tgtEl>
                                        <p:attrNameLst>
                                          <p:attrName>ppt_y</p:attrName>
                                        </p:attrNameLst>
                                      </p:cBhvr>
                                      <p:tavLst>
                                        <p:tav tm="0" fmla="#ppt_y-sin(pi*$)/27">
                                          <p:val>
                                            <p:fltVal val="0"/>
                                          </p:val>
                                        </p:tav>
                                        <p:tav tm="100000">
                                          <p:val>
                                            <p:fltVal val="1"/>
                                          </p:val>
                                        </p:tav>
                                      </p:tavLst>
                                    </p:anim>
                                    <p:anim calcmode="lin" valueType="num">
                                      <p:cBhvr>
                                        <p:cTn id="188" dur="82" tmFilter="0, 0; 0.125,0.2665; 0.25,0.4; 0.375,0.465; 0.5,0.5;  0.625,0.535; 0.75,0.6; 0.875,0.7335; 1,1">
                                          <p:stCondLst>
                                            <p:cond delay="828"/>
                                          </p:stCondLst>
                                        </p:cTn>
                                        <p:tgtEl>
                                          <p:spTgt spid="1026"/>
                                        </p:tgtEl>
                                        <p:attrNameLst>
                                          <p:attrName>ppt_y</p:attrName>
                                        </p:attrNameLst>
                                      </p:cBhvr>
                                      <p:tavLst>
                                        <p:tav tm="0" fmla="#ppt_y-sin(pi*$)/81">
                                          <p:val>
                                            <p:fltVal val="0"/>
                                          </p:val>
                                        </p:tav>
                                        <p:tav tm="100000">
                                          <p:val>
                                            <p:fltVal val="1"/>
                                          </p:val>
                                        </p:tav>
                                      </p:tavLst>
                                    </p:anim>
                                    <p:animScale>
                                      <p:cBhvr>
                                        <p:cTn id="189" dur="13">
                                          <p:stCondLst>
                                            <p:cond delay="325"/>
                                          </p:stCondLst>
                                        </p:cTn>
                                        <p:tgtEl>
                                          <p:spTgt spid="1026"/>
                                        </p:tgtEl>
                                      </p:cBhvr>
                                      <p:to x="100000" y="60000"/>
                                    </p:animScale>
                                    <p:animScale>
                                      <p:cBhvr>
                                        <p:cTn id="190" dur="83" decel="50000">
                                          <p:stCondLst>
                                            <p:cond delay="338"/>
                                          </p:stCondLst>
                                        </p:cTn>
                                        <p:tgtEl>
                                          <p:spTgt spid="1026"/>
                                        </p:tgtEl>
                                      </p:cBhvr>
                                      <p:to x="100000" y="100000"/>
                                    </p:animScale>
                                    <p:animScale>
                                      <p:cBhvr>
                                        <p:cTn id="191" dur="13">
                                          <p:stCondLst>
                                            <p:cond delay="656"/>
                                          </p:stCondLst>
                                        </p:cTn>
                                        <p:tgtEl>
                                          <p:spTgt spid="1026"/>
                                        </p:tgtEl>
                                      </p:cBhvr>
                                      <p:to x="100000" y="80000"/>
                                    </p:animScale>
                                    <p:animScale>
                                      <p:cBhvr>
                                        <p:cTn id="192" dur="83" decel="50000">
                                          <p:stCondLst>
                                            <p:cond delay="669"/>
                                          </p:stCondLst>
                                        </p:cTn>
                                        <p:tgtEl>
                                          <p:spTgt spid="1026"/>
                                        </p:tgtEl>
                                      </p:cBhvr>
                                      <p:to x="100000" y="100000"/>
                                    </p:animScale>
                                    <p:animScale>
                                      <p:cBhvr>
                                        <p:cTn id="193" dur="13">
                                          <p:stCondLst>
                                            <p:cond delay="821"/>
                                          </p:stCondLst>
                                        </p:cTn>
                                        <p:tgtEl>
                                          <p:spTgt spid="1026"/>
                                        </p:tgtEl>
                                      </p:cBhvr>
                                      <p:to x="100000" y="90000"/>
                                    </p:animScale>
                                    <p:animScale>
                                      <p:cBhvr>
                                        <p:cTn id="194" dur="83" decel="50000">
                                          <p:stCondLst>
                                            <p:cond delay="834"/>
                                          </p:stCondLst>
                                        </p:cTn>
                                        <p:tgtEl>
                                          <p:spTgt spid="1026"/>
                                        </p:tgtEl>
                                      </p:cBhvr>
                                      <p:to x="100000" y="100000"/>
                                    </p:animScale>
                                    <p:animScale>
                                      <p:cBhvr>
                                        <p:cTn id="195" dur="13">
                                          <p:stCondLst>
                                            <p:cond delay="904"/>
                                          </p:stCondLst>
                                        </p:cTn>
                                        <p:tgtEl>
                                          <p:spTgt spid="1026"/>
                                        </p:tgtEl>
                                      </p:cBhvr>
                                      <p:to x="100000" y="95000"/>
                                    </p:animScale>
                                    <p:animScale>
                                      <p:cBhvr>
                                        <p:cTn id="196" dur="83" decel="50000">
                                          <p:stCondLst>
                                            <p:cond delay="917"/>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animBg="1"/>
      <p:bldP spid="45" grpId="0" animBg="1"/>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412484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Code and UI</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10</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359585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Challenges</a:t>
            </a:r>
          </a:p>
        </p:txBody>
      </p:sp>
      <p:sp>
        <p:nvSpPr>
          <p:cNvPr id="9" name="Donut 8"/>
          <p:cNvSpPr/>
          <p:nvPr/>
        </p:nvSpPr>
        <p:spPr>
          <a:xfrm>
            <a:off x="464023" y="186363"/>
            <a:ext cx="1249031"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11</a:t>
            </a:r>
          </a:p>
        </p:txBody>
      </p:sp>
      <p:sp>
        <p:nvSpPr>
          <p:cNvPr id="6" name="TextBox 5"/>
          <p:cNvSpPr txBox="1"/>
          <p:nvPr/>
        </p:nvSpPr>
        <p:spPr>
          <a:xfrm>
            <a:off x="1057375" y="1396104"/>
            <a:ext cx="9734988" cy="4339650"/>
          </a:xfrm>
          <a:prstGeom prst="rect">
            <a:avLst/>
          </a:prstGeom>
          <a:noFill/>
          <a:ln w="38100">
            <a:solidFill>
              <a:schemeClr val="bg1"/>
            </a:solidFill>
          </a:ln>
        </p:spPr>
        <p:txBody>
          <a:bodyPr wrap="square" rtlCol="0">
            <a:spAutoFit/>
          </a:bodyPr>
          <a:lstStyle/>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1. Everyone: </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 Estimation of time for user stories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 </a:t>
            </a: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Making data for our testing</a:t>
            </a:r>
          </a:p>
          <a:p>
            <a:pPr lvl="0">
              <a:lnSpc>
                <a:spcPct val="115000"/>
              </a:lnSpc>
              <a:buClr>
                <a:schemeClr val="dk1"/>
              </a:buClr>
              <a:buSzPct val="25000"/>
            </a:pP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	c. Balancing of workload</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2. Rohan/</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Karthik</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Understanding the testing module –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unittest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3.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Soheil</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Balance the workload with other courses – Understanding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Some actual project coding standards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4. Jemin: Understanding the software development practices in actual   running application</a:t>
            </a:r>
          </a:p>
          <a:p>
            <a:pPr lvl="0">
              <a:lnSpc>
                <a:spcPct val="115000"/>
              </a:lnSpc>
              <a:buClr>
                <a:schemeClr val="dk1"/>
              </a:buClr>
              <a:buSzPct val="25000"/>
            </a:pPr>
            <a:endParaRPr lang="en"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277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80319" y="263307"/>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904354" y="334426"/>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1000" b="100000" l="0" r="100000"/>
                    </a14:imgEffect>
                  </a14:imgLayer>
                </a14:imgProps>
              </a:ext>
              <a:ext uri="{28A0092B-C50C-407E-A947-70E740481C1C}">
                <a14:useLocalDpi xmlns:a14="http://schemas.microsoft.com/office/drawing/2010/main" val="0"/>
              </a:ext>
            </a:extLst>
          </a:blip>
          <a:stretch>
            <a:fillRect/>
          </a:stretch>
        </p:blipFill>
        <p:spPr>
          <a:xfrm>
            <a:off x="7016139" y="2133602"/>
            <a:ext cx="4211411" cy="3297380"/>
          </a:xfrm>
          <a:prstGeom prst="rect">
            <a:avLst/>
          </a:prstGeom>
        </p:spPr>
      </p:pic>
      <p:sp>
        <p:nvSpPr>
          <p:cNvPr id="25" name="TextBox 24"/>
          <p:cNvSpPr txBox="1"/>
          <p:nvPr/>
        </p:nvSpPr>
        <p:spPr>
          <a:xfrm>
            <a:off x="782469" y="1492333"/>
            <a:ext cx="5826149" cy="4832092"/>
          </a:xfrm>
          <a:prstGeom prst="rect">
            <a:avLst/>
          </a:prstGeom>
          <a:noFill/>
          <a:ln w="25400">
            <a:solidFill>
              <a:schemeClr val="bg1"/>
            </a:solidFill>
          </a:ln>
        </p:spPr>
        <p:txBody>
          <a:bodyPr wrap="square" rtlCol="0">
            <a:spAutoFit/>
          </a:bodyPr>
          <a:lstStyle/>
          <a:p>
            <a:pPr marL="457200" indent="-457200">
              <a:buAutoNum type="arabicPeriod"/>
            </a:pPr>
            <a:r>
              <a:rPr lang="en-US" sz="2800" b="1" dirty="0">
                <a:solidFill>
                  <a:schemeClr val="bg1"/>
                </a:solidFill>
                <a:latin typeface="Microsoft YaHei Light" pitchFamily="34" charset="-122"/>
                <a:ea typeface="Microsoft YaHei Light" pitchFamily="34" charset="-122"/>
              </a:rPr>
              <a:t>Brainstorming:</a:t>
            </a:r>
          </a:p>
          <a:p>
            <a:endParaRPr lang="en-US" sz="2800" b="1" dirty="0">
              <a:solidFill>
                <a:schemeClr val="bg1"/>
              </a:solidFill>
              <a:latin typeface="Microsoft YaHei Light" pitchFamily="34" charset="-122"/>
              <a:ea typeface="Microsoft YaHei Light" pitchFamily="34" charset="-122"/>
            </a:endParaRPr>
          </a:p>
          <a:p>
            <a:r>
              <a:rPr lang="en-US" sz="2800" dirty="0">
                <a:solidFill>
                  <a:schemeClr val="bg1"/>
                </a:solidFill>
                <a:latin typeface="Microsoft YaHei Light" pitchFamily="34" charset="-122"/>
                <a:ea typeface="Microsoft YaHei Light" pitchFamily="34" charset="-122"/>
              </a:rPr>
              <a:t>	a.  Weekly Talks with professor</a:t>
            </a:r>
          </a:p>
          <a:p>
            <a:r>
              <a:rPr lang="en-US" sz="2800" dirty="0">
                <a:solidFill>
                  <a:schemeClr val="bg1"/>
                </a:solidFill>
                <a:latin typeface="Microsoft YaHei Light" pitchFamily="34" charset="-122"/>
                <a:ea typeface="Microsoft YaHei Light" pitchFamily="34" charset="-122"/>
              </a:rPr>
              <a:t>		Had total of </a:t>
            </a:r>
            <a:r>
              <a:rPr lang="en-US" sz="2800" b="1" i="1" dirty="0">
                <a:solidFill>
                  <a:schemeClr val="bg1"/>
                </a:solidFill>
                <a:latin typeface="Microsoft YaHei Light" pitchFamily="34" charset="-122"/>
                <a:ea typeface="Microsoft YaHei Light" pitchFamily="34" charset="-122"/>
              </a:rPr>
              <a:t>3 + 5 weekly 			iterations</a:t>
            </a:r>
            <a:r>
              <a:rPr lang="en-US" sz="2800" dirty="0">
                <a:solidFill>
                  <a:schemeClr val="bg1"/>
                </a:solidFill>
                <a:latin typeface="Microsoft YaHei Light" pitchFamily="34" charset="-122"/>
                <a:ea typeface="Microsoft YaHei Light" pitchFamily="34" charset="-122"/>
              </a:rPr>
              <a:t> with professor 				directly</a:t>
            </a:r>
          </a:p>
          <a:p>
            <a:endParaRPr lang="en-US" sz="2800" dirty="0">
              <a:solidFill>
                <a:schemeClr val="bg1"/>
              </a:solidFill>
              <a:latin typeface="Microsoft YaHei Light" pitchFamily="34" charset="-122"/>
              <a:ea typeface="Microsoft YaHei Light" pitchFamily="34" charset="-122"/>
            </a:endParaRPr>
          </a:p>
          <a:p>
            <a:r>
              <a:rPr lang="en-US" sz="2800" dirty="0">
                <a:solidFill>
                  <a:schemeClr val="bg1"/>
                </a:solidFill>
                <a:latin typeface="Microsoft YaHei Light" pitchFamily="34" charset="-122"/>
                <a:ea typeface="Microsoft YaHei Light" pitchFamily="34" charset="-122"/>
              </a:rPr>
              <a:t>	b.	Tried to make </a:t>
            </a:r>
            <a:r>
              <a:rPr lang="en-US" sz="2800" b="1" dirty="0">
                <a:solidFill>
                  <a:schemeClr val="bg1"/>
                </a:solidFill>
                <a:latin typeface="Microsoft YaHei Light" pitchFamily="34" charset="-122"/>
                <a:ea typeface="Microsoft YaHei Light" pitchFamily="34" charset="-122"/>
              </a:rPr>
              <a:t>flow</a:t>
            </a:r>
            <a:r>
              <a:rPr lang="en-US" sz="2800" dirty="0">
                <a:solidFill>
                  <a:schemeClr val="bg1"/>
                </a:solidFill>
                <a:latin typeface="Microsoft YaHei Light" pitchFamily="34" charset="-122"/>
                <a:ea typeface="Microsoft YaHei Light" pitchFamily="34" charset="-122"/>
              </a:rPr>
              <a:t> by 					understanding Project 			 		Requirements document </a:t>
            </a:r>
          </a:p>
          <a:p>
            <a:r>
              <a:rPr lang="en-US" sz="2800" dirty="0">
                <a:solidFill>
                  <a:schemeClr val="bg1"/>
                </a:solidFill>
                <a:latin typeface="Microsoft YaHei Light" pitchFamily="34" charset="-122"/>
                <a:ea typeface="Microsoft YaHei Light" pitchFamily="34" charset="-122"/>
              </a:rPr>
              <a:t>		provided by professor</a:t>
            </a:r>
          </a:p>
        </p:txBody>
      </p:sp>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904354" y="334426"/>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796323" y="1797133"/>
            <a:ext cx="5826149" cy="2677656"/>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2.	Blue-</a:t>
            </a:r>
            <a:r>
              <a:rPr lang="en-US" sz="2800" b="1" dirty="0" err="1">
                <a:solidFill>
                  <a:schemeClr val="bg1"/>
                </a:solidFill>
                <a:latin typeface="Microsoft YaHei Light" pitchFamily="34" charset="-122"/>
                <a:ea typeface="Microsoft YaHei Light" pitchFamily="34" charset="-122"/>
              </a:rPr>
              <a:t>skying</a:t>
            </a:r>
            <a:r>
              <a:rPr lang="en-US" sz="2800" b="1" dirty="0">
                <a:solidFill>
                  <a:schemeClr val="bg1"/>
                </a:solidFill>
                <a:latin typeface="Microsoft YaHei Light" pitchFamily="34" charset="-122"/>
                <a:ea typeface="Microsoft YaHei Light" pitchFamily="34" charset="-122"/>
              </a:rPr>
              <a:t>:</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a:t>
            </a:r>
            <a:r>
              <a:rPr lang="en-US" sz="2800" dirty="0">
                <a:solidFill>
                  <a:schemeClr val="bg1"/>
                </a:solidFill>
                <a:latin typeface="Microsoft YaHei Light" pitchFamily="34" charset="-122"/>
                <a:ea typeface="Microsoft YaHei Light" pitchFamily="34" charset="-122"/>
              </a:rPr>
              <a:t>a.	Old traditional Way of using 		sticky notes</a:t>
            </a:r>
          </a:p>
          <a:p>
            <a:r>
              <a:rPr lang="en-US" sz="2800" dirty="0">
                <a:solidFill>
                  <a:schemeClr val="bg1"/>
                </a:solidFill>
                <a:latin typeface="Microsoft YaHei Light" pitchFamily="34" charset="-122"/>
                <a:ea typeface="Microsoft YaHei Light" pitchFamily="34" charset="-122"/>
              </a:rPr>
              <a:t>	b.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458815"/>
            <a:ext cx="4008120" cy="4588694"/>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3289" y="502920"/>
            <a:ext cx="5161095" cy="6355080"/>
          </a:xfrm>
          <a:prstGeom prst="rect">
            <a:avLst/>
          </a:prstGeom>
        </p:spPr>
      </p:pic>
    </p:spTree>
    <p:extLst>
      <p:ext uri="{BB962C8B-B14F-4D97-AF65-F5344CB8AC3E}">
        <p14:creationId xmlns:p14="http://schemas.microsoft.com/office/powerpoint/2010/main" val="74137349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765808" y="236483"/>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251964" y="1956160"/>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endParaRPr lang="en-US" sz="2800" b="1" dirty="0">
              <a:solidFill>
                <a:schemeClr val="bg1"/>
              </a:solidFill>
              <a:latin typeface="Microsoft YaHei Light" pitchFamily="34" charset="-122"/>
              <a:ea typeface="Microsoft YaHei Light" pitchFamily="34" charset="-122"/>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3038" b="93671" l="10000" r="88929"/>
                    </a14:imgEffect>
                  </a14:imgLayer>
                </a14:imgProps>
              </a:ext>
              <a:ext uri="{28A0092B-C50C-407E-A947-70E740481C1C}">
                <a14:useLocalDpi xmlns:a14="http://schemas.microsoft.com/office/drawing/2010/main" val="0"/>
              </a:ext>
            </a:extLst>
          </a:blip>
          <a:stretch>
            <a:fillRect/>
          </a:stretch>
        </p:blipFill>
        <p:spPr>
          <a:xfrm>
            <a:off x="5533489" y="844550"/>
            <a:ext cx="7167880" cy="5016500"/>
          </a:xfrm>
          <a:prstGeom prst="rect">
            <a:avLst/>
          </a:prstGeom>
        </p:spPr>
      </p:pic>
    </p:spTree>
    <p:extLst>
      <p:ext uri="{BB962C8B-B14F-4D97-AF65-F5344CB8AC3E}">
        <p14:creationId xmlns:p14="http://schemas.microsoft.com/office/powerpoint/2010/main" val="178070324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8" name="TextBox 7"/>
          <p:cNvSpPr txBox="1"/>
          <p:nvPr/>
        </p:nvSpPr>
        <p:spPr>
          <a:xfrm>
            <a:off x="1765808" y="236483"/>
            <a:ext cx="747948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188720" y="1880132"/>
            <a:ext cx="5821680" cy="3108543"/>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4. Observation:</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a. 1st Milestone – Other task</a:t>
            </a:r>
          </a:p>
          <a:p>
            <a:r>
              <a:rPr lang="en-US" sz="2800" b="1" dirty="0">
                <a:solidFill>
                  <a:schemeClr val="bg1"/>
                </a:solidFill>
                <a:latin typeface="Microsoft YaHei Light" pitchFamily="34" charset="-122"/>
                <a:ea typeface="Microsoft YaHei Light" pitchFamily="34" charset="-122"/>
              </a:rPr>
              <a:t>		like printing of notices is  			    something we missed out.</a:t>
            </a:r>
          </a:p>
          <a:p>
            <a:r>
              <a:rPr lang="en-US" sz="2800" b="1" dirty="0">
                <a:solidFill>
                  <a:schemeClr val="bg1"/>
                </a:solidFill>
                <a:latin typeface="Microsoft YaHei Light" pitchFamily="34" charset="-122"/>
                <a:ea typeface="Microsoft YaHei Light" pitchFamily="34" charset="-122"/>
              </a:rPr>
              <a:t>	b. http://www.activecamps.com/</a:t>
            </a:r>
          </a:p>
          <a:p>
            <a:r>
              <a:rPr lang="en-US" sz="2800" b="1" dirty="0">
                <a:solidFill>
                  <a:schemeClr val="bg1"/>
                </a:solidFill>
                <a:latin typeface="Microsoft YaHei Light" pitchFamily="34" charset="-122"/>
                <a:ea typeface="Microsoft YaHei Light" pitchFamily="34" charset="-122"/>
              </a:rPr>
              <a:t>		Online websites</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val="0"/>
              </a:ext>
            </a:extLst>
          </a:blip>
          <a:stretch>
            <a:fillRect/>
          </a:stretch>
        </p:blipFill>
        <p:spPr>
          <a:xfrm>
            <a:off x="8032327" y="1109693"/>
            <a:ext cx="3146108" cy="4649421"/>
          </a:xfrm>
          <a:prstGeom prst="rect">
            <a:avLst/>
          </a:prstGeom>
        </p:spPr>
      </p:pic>
    </p:spTree>
    <p:extLst>
      <p:ext uri="{BB962C8B-B14F-4D97-AF65-F5344CB8AC3E}">
        <p14:creationId xmlns:p14="http://schemas.microsoft.com/office/powerpoint/2010/main" val="285742837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5144</TotalTime>
  <Words>1302</Words>
  <Application>Microsoft Office PowerPoint</Application>
  <PresentationFormat>Widescreen</PresentationFormat>
  <Paragraphs>466</Paragraphs>
  <Slides>33</Slides>
  <Notes>32</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33</vt:i4>
      </vt:variant>
    </vt:vector>
  </HeadingPairs>
  <TitlesOfParts>
    <vt:vector size="44" baseType="lpstr">
      <vt:lpstr>Microsoft YaHei Light</vt:lpstr>
      <vt:lpstr>Arial</vt:lpstr>
      <vt:lpstr>Arial Rounded MT Bold</vt:lpstr>
      <vt:lpstr>Calibri</vt:lpstr>
      <vt:lpstr>Wingdings</vt:lpstr>
      <vt:lpstr>Office Theme</vt:lpstr>
      <vt:lpstr>1_Office Theme</vt:lpstr>
      <vt:lpstr>2_Office Theme</vt:lpstr>
      <vt:lpstr>4_Office Theme</vt:lpstr>
      <vt:lpstr>3_Office Theme</vt:lpstr>
      <vt:lpstr>Worksheet</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682</cp:revision>
  <dcterms:created xsi:type="dcterms:W3CDTF">2016-06-29T02:33:50Z</dcterms:created>
  <dcterms:modified xsi:type="dcterms:W3CDTF">2016-12-07T09:33:15Z</dcterms:modified>
</cp:coreProperties>
</file>